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88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523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A36"/>
    <a:srgbClr val="303F52"/>
    <a:srgbClr val="36475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637" autoAdjust="0"/>
  </p:normalViewPr>
  <p:slideViewPr>
    <p:cSldViewPr showGuides="1">
      <p:cViewPr varScale="1">
        <p:scale>
          <a:sx n="108" d="100"/>
          <a:sy n="108" d="100"/>
        </p:scale>
        <p:origin x="-636" y="-84"/>
      </p:cViewPr>
      <p:guideLst>
        <p:guide orient="horz" pos="2523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D45BCB-67B2-4C5C-8322-7D05FC5E32DC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5A05C-F0C7-42B6-A6FD-D285A38D148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5578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17362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04916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86324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1456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18184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617151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945584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767179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4285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13021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41674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485709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721664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446940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87565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469983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898170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82376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135507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613136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43131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18825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8129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6972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6095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52552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034058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7623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08820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9710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980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037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81721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43812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01855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95198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00565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2171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01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446E7-EB3A-4DF4-831F-424C53C8C3F8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1D201-DA2E-4C82-BBD6-BB08B62CF8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1026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1.xml"/><Relationship Id="rId7" Type="http://schemas.microsoft.com/office/2007/relationships/media" Target="../media/media1.mp3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6" Type="http://schemas.microsoft.com/office/2007/relationships/hdphoto" Target="../media/hdphoto1.wdp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3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4.jpe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57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8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9" name="组合 58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60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4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-1103213" y="-709244"/>
            <a:ext cx="609600" cy="609600"/>
          </a:xfrm>
          <a:prstGeom prst="rect">
            <a:avLst/>
          </a:prstGeom>
        </p:spPr>
      </p:pic>
      <p:pic>
        <p:nvPicPr>
          <p:cNvPr id="34" name="Picture 2" descr="C:\Users\Administrator\Desktop\SM-0095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19888099">
            <a:off x="56535" y="1190640"/>
            <a:ext cx="6739682" cy="316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" descr="C:\Users\Administrator\Desktop\去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210675" y="-27384"/>
            <a:ext cx="2984500" cy="331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C:\Users\Administrator\Desktop\3.png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43089" y="-27384"/>
            <a:ext cx="1616075" cy="167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7"/>
          <p:cNvSpPr>
            <a:spLocks noChangeArrowheads="1"/>
          </p:cNvSpPr>
          <p:nvPr/>
        </p:nvSpPr>
        <p:spPr bwMode="auto">
          <a:xfrm>
            <a:off x="4297387" y="3195996"/>
            <a:ext cx="705678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XX</a:t>
            </a:r>
            <a:r>
              <a:rPr lang="zh-CN" altLang="en-US" sz="66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岗位竞聘报告</a:t>
            </a:r>
            <a:endParaRPr lang="zh-CN" altLang="en-US" sz="66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4513411" y="4276116"/>
            <a:ext cx="6624736" cy="0"/>
          </a:xfrm>
          <a:prstGeom prst="line">
            <a:avLst/>
          </a:prstGeom>
          <a:ln w="19050">
            <a:solidFill>
              <a:srgbClr val="202A36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7"/>
          <p:cNvSpPr>
            <a:spLocks noChangeArrowheads="1"/>
          </p:cNvSpPr>
          <p:nvPr/>
        </p:nvSpPr>
        <p:spPr bwMode="auto">
          <a:xfrm>
            <a:off x="4729435" y="4410840"/>
            <a:ext cx="4392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严谨</a:t>
            </a:r>
            <a:r>
              <a:rPr lang="zh-CN" altLang="en-US" sz="2400" b="1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实用</a:t>
            </a:r>
            <a:r>
              <a:rPr lang="zh-CN" altLang="en-US" sz="2400" b="1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框架完整</a:t>
            </a:r>
            <a:r>
              <a:rPr lang="zh-CN" altLang="en-US" sz="2400" b="1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动态</a:t>
            </a:r>
            <a:r>
              <a:rPr lang="en-US" altLang="zh-CN" sz="2400" b="1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2400" b="1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2400" b="1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4513411" y="4852180"/>
            <a:ext cx="6624736" cy="0"/>
          </a:xfrm>
          <a:prstGeom prst="line">
            <a:avLst/>
          </a:prstGeom>
          <a:ln w="19050">
            <a:solidFill>
              <a:srgbClr val="202A36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3"/>
          <p:cNvSpPr>
            <a:spLocks noChangeArrowheads="1"/>
          </p:cNvSpPr>
          <p:nvPr/>
        </p:nvSpPr>
        <p:spPr bwMode="auto">
          <a:xfrm>
            <a:off x="4657427" y="4852180"/>
            <a:ext cx="2959770" cy="37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应聘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：亮亮图文旗舰店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4704238" y="5608082"/>
            <a:ext cx="626458" cy="629230"/>
            <a:chOff x="9096726" y="250316"/>
            <a:chExt cx="626458" cy="629230"/>
          </a:xfrm>
        </p:grpSpPr>
        <p:sp>
          <p:nvSpPr>
            <p:cNvPr id="43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44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7"/>
              <a:chOff x="4638" y="-33"/>
              <a:chExt cx="667" cy="1069"/>
            </a:xfrm>
            <a:solidFill>
              <a:schemeClr val="bg1"/>
            </a:solidFill>
          </p:grpSpPr>
          <p:sp>
            <p:nvSpPr>
              <p:cNvPr id="45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5593531" y="5608082"/>
            <a:ext cx="626458" cy="629230"/>
            <a:chOff x="10596810" y="-683024"/>
            <a:chExt cx="626458" cy="629230"/>
          </a:xfrm>
        </p:grpSpPr>
        <p:sp>
          <p:nvSpPr>
            <p:cNvPr id="48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/>
          </p:nvSpPr>
          <p:spPr bwMode="auto">
            <a:xfrm rot="19469485">
              <a:off x="10730658" y="-559551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479241" y="5608082"/>
            <a:ext cx="626458" cy="629230"/>
            <a:chOff x="10596810" y="503370"/>
            <a:chExt cx="626458" cy="629230"/>
          </a:xfrm>
        </p:grpSpPr>
        <p:sp>
          <p:nvSpPr>
            <p:cNvPr id="51" name="Oval 4"/>
            <p:cNvSpPr/>
            <p:nvPr/>
          </p:nvSpPr>
          <p:spPr>
            <a:xfrm>
              <a:off x="10596810" y="503370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2" name="Freeform 145"/>
            <p:cNvSpPr>
              <a:spLocks noEditPoints="1"/>
            </p:cNvSpPr>
            <p:nvPr/>
          </p:nvSpPr>
          <p:spPr bwMode="auto">
            <a:xfrm>
              <a:off x="10800089" y="652160"/>
              <a:ext cx="219900" cy="331651"/>
            </a:xfrm>
            <a:custGeom>
              <a:avLst/>
              <a:gdLst>
                <a:gd name="T0" fmla="*/ 92 w 122"/>
                <a:gd name="T1" fmla="*/ 98 h 184"/>
                <a:gd name="T2" fmla="*/ 80 w 122"/>
                <a:gd name="T3" fmla="*/ 55 h 184"/>
                <a:gd name="T4" fmla="*/ 111 w 122"/>
                <a:gd name="T5" fmla="*/ 73 h 184"/>
                <a:gd name="T6" fmla="*/ 122 w 122"/>
                <a:gd name="T7" fmla="*/ 117 h 184"/>
                <a:gd name="T8" fmla="*/ 92 w 122"/>
                <a:gd name="T9" fmla="*/ 98 h 184"/>
                <a:gd name="T10" fmla="*/ 31 w 122"/>
                <a:gd name="T11" fmla="*/ 36 h 184"/>
                <a:gd name="T12" fmla="*/ 18 w 122"/>
                <a:gd name="T13" fmla="*/ 0 h 184"/>
                <a:gd name="T14" fmla="*/ 80 w 122"/>
                <a:gd name="T15" fmla="*/ 0 h 184"/>
                <a:gd name="T16" fmla="*/ 67 w 122"/>
                <a:gd name="T17" fmla="*/ 36 h 184"/>
                <a:gd name="T18" fmla="*/ 31 w 122"/>
                <a:gd name="T19" fmla="*/ 36 h 184"/>
                <a:gd name="T20" fmla="*/ 67 w 122"/>
                <a:gd name="T21" fmla="*/ 43 h 184"/>
                <a:gd name="T22" fmla="*/ 89 w 122"/>
                <a:gd name="T23" fmla="*/ 112 h 184"/>
                <a:gd name="T24" fmla="*/ 90 w 122"/>
                <a:gd name="T25" fmla="*/ 112 h 184"/>
                <a:gd name="T26" fmla="*/ 89 w 122"/>
                <a:gd name="T27" fmla="*/ 113 h 184"/>
                <a:gd name="T28" fmla="*/ 98 w 122"/>
                <a:gd name="T29" fmla="*/ 141 h 184"/>
                <a:gd name="T30" fmla="*/ 49 w 122"/>
                <a:gd name="T31" fmla="*/ 184 h 184"/>
                <a:gd name="T32" fmla="*/ 0 w 122"/>
                <a:gd name="T33" fmla="*/ 141 h 184"/>
                <a:gd name="T34" fmla="*/ 31 w 122"/>
                <a:gd name="T35" fmla="*/ 43 h 184"/>
                <a:gd name="T36" fmla="*/ 67 w 122"/>
                <a:gd name="T37" fmla="*/ 43 h 184"/>
                <a:gd name="T38" fmla="*/ 55 w 122"/>
                <a:gd name="T39" fmla="*/ 55 h 184"/>
                <a:gd name="T40" fmla="*/ 43 w 122"/>
                <a:gd name="T41" fmla="*/ 55 h 184"/>
                <a:gd name="T42" fmla="*/ 35 w 122"/>
                <a:gd name="T43" fmla="*/ 81 h 184"/>
                <a:gd name="T44" fmla="*/ 56 w 122"/>
                <a:gd name="T45" fmla="*/ 60 h 184"/>
                <a:gd name="T46" fmla="*/ 55 w 122"/>
                <a:gd name="T47" fmla="*/ 55 h 184"/>
                <a:gd name="T48" fmla="*/ 49 w 122"/>
                <a:gd name="T49" fmla="*/ 166 h 184"/>
                <a:gd name="T50" fmla="*/ 80 w 122"/>
                <a:gd name="T51" fmla="*/ 135 h 184"/>
                <a:gd name="T52" fmla="*/ 77 w 122"/>
                <a:gd name="T53" fmla="*/ 125 h 184"/>
                <a:gd name="T54" fmla="*/ 43 w 122"/>
                <a:gd name="T55" fmla="*/ 160 h 184"/>
                <a:gd name="T56" fmla="*/ 49 w 122"/>
                <a:gd name="T57" fmla="*/ 166 h 184"/>
                <a:gd name="T58" fmla="*/ 33 w 122"/>
                <a:gd name="T59" fmla="*/ 149 h 184"/>
                <a:gd name="T60" fmla="*/ 72 w 122"/>
                <a:gd name="T61" fmla="*/ 110 h 184"/>
                <a:gd name="T62" fmla="*/ 68 w 122"/>
                <a:gd name="T63" fmla="*/ 98 h 184"/>
                <a:gd name="T64" fmla="*/ 25 w 122"/>
                <a:gd name="T65" fmla="*/ 141 h 184"/>
                <a:gd name="T66" fmla="*/ 33 w 122"/>
                <a:gd name="T67" fmla="*/ 149 h 184"/>
                <a:gd name="T68" fmla="*/ 21 w 122"/>
                <a:gd name="T69" fmla="*/ 128 h 184"/>
                <a:gd name="T70" fmla="*/ 64 w 122"/>
                <a:gd name="T71" fmla="*/ 84 h 184"/>
                <a:gd name="T72" fmla="*/ 61 w 122"/>
                <a:gd name="T73" fmla="*/ 73 h 184"/>
                <a:gd name="T74" fmla="*/ 27 w 122"/>
                <a:gd name="T75" fmla="*/ 106 h 184"/>
                <a:gd name="T76" fmla="*/ 21 w 122"/>
                <a:gd name="T77" fmla="*/ 1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184">
                  <a:moveTo>
                    <a:pt x="92" y="98"/>
                  </a:moveTo>
                  <a:lnTo>
                    <a:pt x="80" y="55"/>
                  </a:lnTo>
                  <a:lnTo>
                    <a:pt x="111" y="73"/>
                  </a:lnTo>
                  <a:lnTo>
                    <a:pt x="122" y="117"/>
                  </a:lnTo>
                  <a:lnTo>
                    <a:pt x="92" y="98"/>
                  </a:lnTo>
                  <a:close/>
                  <a:moveTo>
                    <a:pt x="31" y="36"/>
                  </a:moveTo>
                  <a:lnTo>
                    <a:pt x="18" y="0"/>
                  </a:lnTo>
                  <a:lnTo>
                    <a:pt x="80" y="0"/>
                  </a:lnTo>
                  <a:lnTo>
                    <a:pt x="67" y="36"/>
                  </a:lnTo>
                  <a:lnTo>
                    <a:pt x="31" y="36"/>
                  </a:lnTo>
                  <a:close/>
                  <a:moveTo>
                    <a:pt x="67" y="43"/>
                  </a:moveTo>
                  <a:lnTo>
                    <a:pt x="89" y="112"/>
                  </a:lnTo>
                  <a:lnTo>
                    <a:pt x="90" y="112"/>
                  </a:lnTo>
                  <a:lnTo>
                    <a:pt x="89" y="113"/>
                  </a:lnTo>
                  <a:lnTo>
                    <a:pt x="98" y="141"/>
                  </a:lnTo>
                  <a:lnTo>
                    <a:pt x="49" y="184"/>
                  </a:lnTo>
                  <a:lnTo>
                    <a:pt x="0" y="141"/>
                  </a:lnTo>
                  <a:lnTo>
                    <a:pt x="31" y="43"/>
                  </a:lnTo>
                  <a:lnTo>
                    <a:pt x="67" y="43"/>
                  </a:lnTo>
                  <a:close/>
                  <a:moveTo>
                    <a:pt x="55" y="55"/>
                  </a:moveTo>
                  <a:lnTo>
                    <a:pt x="43" y="55"/>
                  </a:lnTo>
                  <a:lnTo>
                    <a:pt x="35" y="81"/>
                  </a:lnTo>
                  <a:lnTo>
                    <a:pt x="56" y="60"/>
                  </a:lnTo>
                  <a:lnTo>
                    <a:pt x="55" y="55"/>
                  </a:lnTo>
                  <a:close/>
                  <a:moveTo>
                    <a:pt x="49" y="166"/>
                  </a:moveTo>
                  <a:lnTo>
                    <a:pt x="80" y="135"/>
                  </a:lnTo>
                  <a:lnTo>
                    <a:pt x="77" y="125"/>
                  </a:lnTo>
                  <a:lnTo>
                    <a:pt x="43" y="160"/>
                  </a:lnTo>
                  <a:lnTo>
                    <a:pt x="49" y="166"/>
                  </a:lnTo>
                  <a:close/>
                  <a:moveTo>
                    <a:pt x="33" y="149"/>
                  </a:moveTo>
                  <a:lnTo>
                    <a:pt x="72" y="110"/>
                  </a:lnTo>
                  <a:lnTo>
                    <a:pt x="68" y="98"/>
                  </a:lnTo>
                  <a:lnTo>
                    <a:pt x="25" y="141"/>
                  </a:lnTo>
                  <a:lnTo>
                    <a:pt x="33" y="149"/>
                  </a:lnTo>
                  <a:close/>
                  <a:moveTo>
                    <a:pt x="21" y="128"/>
                  </a:moveTo>
                  <a:lnTo>
                    <a:pt x="64" y="84"/>
                  </a:lnTo>
                  <a:lnTo>
                    <a:pt x="61" y="73"/>
                  </a:lnTo>
                  <a:lnTo>
                    <a:pt x="27" y="106"/>
                  </a:lnTo>
                  <a:lnTo>
                    <a:pt x="21" y="1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343337" y="5608082"/>
            <a:ext cx="626458" cy="629230"/>
            <a:chOff x="10596810" y="1655498"/>
            <a:chExt cx="626458" cy="629230"/>
          </a:xfrm>
        </p:grpSpPr>
        <p:sp>
          <p:nvSpPr>
            <p:cNvPr id="54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Freeform 206"/>
            <p:cNvSpPr>
              <a:spLocks noChangeAspect="1" noEditPoints="1"/>
            </p:cNvSpPr>
            <p:nvPr/>
          </p:nvSpPr>
          <p:spPr bwMode="auto">
            <a:xfrm>
              <a:off x="10778107" y="1810635"/>
              <a:ext cx="263865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4863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8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8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6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7" grpId="0"/>
      <p:bldP spid="39" grpId="0"/>
      <p:bldP spid="41" grpId="0"/>
      <p:bldP spid="6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 56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5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3" name="组合 52"/>
          <p:cNvGrpSpPr/>
          <p:nvPr/>
        </p:nvGrpSpPr>
        <p:grpSpPr>
          <a:xfrm>
            <a:off x="1779672" y="1844675"/>
            <a:ext cx="2147123" cy="2156624"/>
            <a:chOff x="10596810" y="-683024"/>
            <a:chExt cx="626458" cy="629230"/>
          </a:xfrm>
        </p:grpSpPr>
        <p:sp>
          <p:nvSpPr>
            <p:cNvPr id="54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Freeform 9"/>
            <p:cNvSpPr>
              <a:spLocks noEditPoints="1"/>
            </p:cNvSpPr>
            <p:nvPr/>
          </p:nvSpPr>
          <p:spPr bwMode="auto">
            <a:xfrm rot="19469485">
              <a:off x="10730658" y="-559551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1875278" y="4221088"/>
            <a:ext cx="1978875" cy="1436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4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32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sz="2000" b="1" dirty="0">
                <a:solidFill>
                  <a:srgbClr val="C00000"/>
                </a:solidFill>
              </a:rPr>
              <a:t>POST COGNITIVE</a:t>
            </a:r>
            <a:endParaRPr lang="zh-CN" altLang="zh-CN" sz="20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32"/>
          <p:cNvSpPr txBox="1"/>
          <p:nvPr/>
        </p:nvSpPr>
        <p:spPr>
          <a:xfrm>
            <a:off x="8392119" y="187096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岗位理解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2" name="文本框 33"/>
          <p:cNvSpPr txBox="1"/>
          <p:nvPr/>
        </p:nvSpPr>
        <p:spPr>
          <a:xfrm>
            <a:off x="8392119" y="264706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知识技能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3" name="文本框 34"/>
          <p:cNvSpPr txBox="1"/>
          <p:nvPr/>
        </p:nvSpPr>
        <p:spPr>
          <a:xfrm>
            <a:off x="8392119" y="343462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解决问题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4" name="文本框 35"/>
          <p:cNvSpPr txBox="1"/>
          <p:nvPr/>
        </p:nvSpPr>
        <p:spPr>
          <a:xfrm>
            <a:off x="8392119" y="421071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责任义务</a:t>
            </a:r>
          </a:p>
        </p:txBody>
      </p:sp>
      <p:cxnSp>
        <p:nvCxnSpPr>
          <p:cNvPr id="66" name="直接连接符 65"/>
          <p:cNvCxnSpPr/>
          <p:nvPr/>
        </p:nvCxnSpPr>
        <p:spPr>
          <a:xfrm flipV="1">
            <a:off x="7911252" y="4395236"/>
            <a:ext cx="0" cy="3809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V="1">
            <a:off x="7911252" y="282201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V="1">
            <a:off x="7911252" y="2060759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V="1">
            <a:off x="7911252" y="1680478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flipV="1">
            <a:off x="7911252" y="3634676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29212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60" grpId="0" animBg="1"/>
      <p:bldP spid="61" grpId="0"/>
      <p:bldP spid="62" grpId="0"/>
      <p:bldP spid="63" grpId="0"/>
      <p:bldP spid="64" grpId="0"/>
      <p:bldP spid="10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岗位理解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"/>
          <p:cNvSpPr/>
          <p:nvPr/>
        </p:nvSpPr>
        <p:spPr>
          <a:xfrm>
            <a:off x="7537747" y="1628800"/>
            <a:ext cx="3442990" cy="2332788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 l="8176" r="-3574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1273051" y="1628800"/>
            <a:ext cx="3168352" cy="2332788"/>
          </a:xfrm>
          <a:prstGeom prst="rect">
            <a:avLst/>
          </a:prstGeom>
          <a:blipFill>
            <a:blip r:embed="rId6" cstate="print"/>
            <a:srcRect/>
            <a:stretch>
              <a:fillRect l="-3587" t="-4012" r="3587" b="-710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Rectangle 2"/>
          <p:cNvSpPr/>
          <p:nvPr/>
        </p:nvSpPr>
        <p:spPr>
          <a:xfrm>
            <a:off x="4297387" y="1628800"/>
            <a:ext cx="3600400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7059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59"/>
          <p:cNvSpPr txBox="1">
            <a:spLocks noChangeArrowheads="1"/>
          </p:cNvSpPr>
          <p:nvPr/>
        </p:nvSpPr>
        <p:spPr bwMode="auto">
          <a:xfrm flipH="1">
            <a:off x="4513411" y="2021384"/>
            <a:ext cx="2630914" cy="39332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115196" tIns="57598" rIns="115196" bIns="5759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精诚合作互助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47"/>
          <p:cNvSpPr>
            <a:spLocks noChangeArrowheads="1"/>
          </p:cNvSpPr>
          <p:nvPr/>
        </p:nvSpPr>
        <p:spPr bwMode="auto">
          <a:xfrm>
            <a:off x="4513806" y="2365655"/>
            <a:ext cx="3154563" cy="140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5191" tIns="57595" rIns="115191" bIns="57595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毫无疑问进入这个大家庭，每个人都是公司一份子，各司其职为公司的正常运作尽心尽力。因此领导，下级，同事之间关系尤为重要，这样才能更好开展我们的工作。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1" name="Freeform 12"/>
          <p:cNvSpPr>
            <a:spLocks/>
          </p:cNvSpPr>
          <p:nvPr/>
        </p:nvSpPr>
        <p:spPr bwMode="auto">
          <a:xfrm>
            <a:off x="1608509" y="4312766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Freeform 12"/>
          <p:cNvSpPr>
            <a:spLocks/>
          </p:cNvSpPr>
          <p:nvPr/>
        </p:nvSpPr>
        <p:spPr bwMode="auto">
          <a:xfrm flipH="1" flipV="1">
            <a:off x="10202043" y="5229200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68549" y="4626967"/>
            <a:ext cx="8545239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7901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28" dur="500" spd="-99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32" dur="500" spd="-999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/>
      <p:bldP spid="30" grpId="0"/>
      <p:bldP spid="31" grpId="0" animBg="1"/>
      <p:bldP spid="31" grpId="1" animBg="1"/>
      <p:bldP spid="32" grpId="0" animBg="1"/>
      <p:bldP spid="32" grpId="1" animBg="1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3" name="肘形连接符 22"/>
          <p:cNvCxnSpPr/>
          <p:nvPr/>
        </p:nvCxnSpPr>
        <p:spPr>
          <a:xfrm flipV="1">
            <a:off x="3721323" y="2108935"/>
            <a:ext cx="2909448" cy="757210"/>
          </a:xfrm>
          <a:prstGeom prst="bentConnector3">
            <a:avLst>
              <a:gd name="adj1" fmla="val 62381"/>
            </a:avLst>
          </a:prstGeom>
          <a:ln w="9525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/>
          <p:nvPr/>
        </p:nvCxnSpPr>
        <p:spPr>
          <a:xfrm>
            <a:off x="3721323" y="3185644"/>
            <a:ext cx="3096344" cy="812358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630771" y="1774613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6" name="标题 4"/>
          <p:cNvSpPr txBox="1">
            <a:spLocks/>
          </p:cNvSpPr>
          <p:nvPr/>
        </p:nvSpPr>
        <p:spPr>
          <a:xfrm>
            <a:off x="6659900" y="1869186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cxnSp>
        <p:nvCxnSpPr>
          <p:cNvPr id="27" name="肘形连接符 26"/>
          <p:cNvCxnSpPr/>
          <p:nvPr/>
        </p:nvCxnSpPr>
        <p:spPr>
          <a:xfrm flipV="1">
            <a:off x="4340267" y="3096734"/>
            <a:ext cx="3010585" cy="777523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肘形连接符 27"/>
          <p:cNvCxnSpPr/>
          <p:nvPr/>
        </p:nvCxnSpPr>
        <p:spPr>
          <a:xfrm>
            <a:off x="4297387" y="4173486"/>
            <a:ext cx="3096344" cy="812358"/>
          </a:xfrm>
          <a:prstGeom prst="bentConnector3">
            <a:avLst>
              <a:gd name="adj1" fmla="val 55369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50852" y="2782725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0" name="标题 4"/>
          <p:cNvSpPr txBox="1">
            <a:spLocks/>
          </p:cNvSpPr>
          <p:nvPr/>
        </p:nvSpPr>
        <p:spPr>
          <a:xfrm>
            <a:off x="7379981" y="2877298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31" name="椭圆 30"/>
          <p:cNvSpPr/>
          <p:nvPr/>
        </p:nvSpPr>
        <p:spPr>
          <a:xfrm>
            <a:off x="6558764" y="3689700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2" name="标题 4"/>
          <p:cNvSpPr txBox="1">
            <a:spLocks/>
          </p:cNvSpPr>
          <p:nvPr/>
        </p:nvSpPr>
        <p:spPr>
          <a:xfrm>
            <a:off x="6587893" y="3784273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33" name="椭圆 32"/>
          <p:cNvSpPr/>
          <p:nvPr/>
        </p:nvSpPr>
        <p:spPr>
          <a:xfrm>
            <a:off x="7278844" y="4697812"/>
            <a:ext cx="546935" cy="54693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4" name="标题 4"/>
          <p:cNvSpPr txBox="1">
            <a:spLocks/>
          </p:cNvSpPr>
          <p:nvPr/>
        </p:nvSpPr>
        <p:spPr>
          <a:xfrm>
            <a:off x="7307973" y="4792385"/>
            <a:ext cx="517805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</a:p>
        </p:txBody>
      </p:sp>
      <p:sp>
        <p:nvSpPr>
          <p:cNvPr id="35" name="Freeform 9"/>
          <p:cNvSpPr>
            <a:spLocks/>
          </p:cNvSpPr>
          <p:nvPr/>
        </p:nvSpPr>
        <p:spPr bwMode="auto">
          <a:xfrm flipH="1">
            <a:off x="1633091" y="2393556"/>
            <a:ext cx="2952328" cy="1843589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 vert="horz" wrap="square" lIns="75520" tIns="37760" rIns="75520" bIns="3776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5203">
              <a:defRPr/>
            </a:pPr>
            <a:endParaRPr lang="zh-CN" altLang="en-US" sz="15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36" name="KSO_Shape"/>
          <p:cNvSpPr>
            <a:spLocks/>
          </p:cNvSpPr>
          <p:nvPr/>
        </p:nvSpPr>
        <p:spPr bwMode="auto">
          <a:xfrm>
            <a:off x="2683259" y="2998179"/>
            <a:ext cx="634342" cy="634342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993818" y="3779756"/>
            <a:ext cx="208754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知识技能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1876288" y="4365104"/>
            <a:ext cx="2493107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9" name="矩形 38"/>
          <p:cNvSpPr/>
          <p:nvPr/>
        </p:nvSpPr>
        <p:spPr>
          <a:xfrm>
            <a:off x="7394418" y="1628800"/>
            <a:ext cx="275820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初级注册会计师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7393731" y="1930041"/>
            <a:ext cx="302433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具有一定会计专业水平，经考核取得证书、可以接受当事人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委托。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186506" y="2708920"/>
            <a:ext cx="318813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英语六级证书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8185819" y="3010161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日常基本口语基本没问题，口语和外国客户简单对话。</a:t>
            </a:r>
          </a:p>
        </p:txBody>
      </p:sp>
      <p:sp>
        <p:nvSpPr>
          <p:cNvPr id="43" name="矩形 42"/>
          <p:cNvSpPr/>
          <p:nvPr/>
        </p:nvSpPr>
        <p:spPr>
          <a:xfrm>
            <a:off x="7394418" y="3563732"/>
            <a:ext cx="2123549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ADOBE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7393731" y="3874257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获得美国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Adobe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公司平面技能证书，熟练掌握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photoshop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软件。</a:t>
            </a:r>
          </a:p>
        </p:txBody>
      </p:sp>
      <p:sp>
        <p:nvSpPr>
          <p:cNvPr id="45" name="矩形 44"/>
          <p:cNvSpPr/>
          <p:nvPr/>
        </p:nvSpPr>
        <p:spPr>
          <a:xfrm>
            <a:off x="8114498" y="4581128"/>
            <a:ext cx="2233005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8113811" y="4882369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熟练操作办公软件，能够独立完成会议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培训工作。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34957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70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1" grpId="0" animBg="1"/>
      <p:bldP spid="32" grpId="0"/>
      <p:bldP spid="33" grpId="0" animBg="1"/>
      <p:bldP spid="34" grpId="0"/>
      <p:bldP spid="35" grpId="0" animBg="1"/>
      <p:bldP spid="35" grpId="1" animBg="1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795322" y="1963316"/>
            <a:ext cx="2557424" cy="907751"/>
            <a:chOff x="3666731" y="1984470"/>
            <a:chExt cx="2636520" cy="1447800"/>
          </a:xfrm>
        </p:grpSpPr>
        <p:sp>
          <p:nvSpPr>
            <p:cNvPr id="24" name="任意多边形 23"/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5" name="文本框 35"/>
            <p:cNvSpPr txBox="1"/>
            <p:nvPr/>
          </p:nvSpPr>
          <p:spPr>
            <a:xfrm>
              <a:off x="3971726" y="2389297"/>
              <a:ext cx="2230360" cy="63814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问题分析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657801" y="1963316"/>
            <a:ext cx="2557424" cy="907751"/>
            <a:chOff x="1436370" y="1984470"/>
            <a:chExt cx="2636520" cy="1447800"/>
          </a:xfrm>
        </p:grpSpPr>
        <p:sp>
          <p:nvSpPr>
            <p:cNvPr id="27" name="任意多边形 26"/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8" name="文本框 43"/>
            <p:cNvSpPr txBox="1"/>
            <p:nvPr/>
          </p:nvSpPr>
          <p:spPr>
            <a:xfrm>
              <a:off x="1709209" y="2365161"/>
              <a:ext cx="2293960" cy="6864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发现问题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070363" y="1963316"/>
            <a:ext cx="2557424" cy="907751"/>
            <a:chOff x="8127453" y="1984470"/>
            <a:chExt cx="2636520" cy="1447800"/>
          </a:xfrm>
        </p:grpSpPr>
        <p:sp>
          <p:nvSpPr>
            <p:cNvPr id="30" name="任意多边形 29"/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1" name="文本框 46"/>
            <p:cNvSpPr txBox="1"/>
            <p:nvPr/>
          </p:nvSpPr>
          <p:spPr>
            <a:xfrm>
              <a:off x="8439016" y="2389297"/>
              <a:ext cx="2230360" cy="63814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检验假设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932842" y="1963316"/>
            <a:ext cx="2557424" cy="907751"/>
            <a:chOff x="5897092" y="1984470"/>
            <a:chExt cx="2636520" cy="1447800"/>
          </a:xfrm>
        </p:grpSpPr>
        <p:sp>
          <p:nvSpPr>
            <p:cNvPr id="33" name="任意多边形 32"/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4" name="文本框 49"/>
            <p:cNvSpPr txBox="1"/>
            <p:nvPr/>
          </p:nvSpPr>
          <p:spPr>
            <a:xfrm>
              <a:off x="6227711" y="2365166"/>
              <a:ext cx="2205655" cy="6864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提出假设</a:t>
              </a:r>
              <a:endParaRPr lang="zh-CN" altLang="en-US" sz="2000" b="1" baseline="-3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2211079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1916690" y="3628190"/>
            <a:ext cx="1907885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37" name="矩形 36"/>
          <p:cNvSpPr/>
          <p:nvPr/>
        </p:nvSpPr>
        <p:spPr>
          <a:xfrm>
            <a:off x="4378384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126666" y="3628190"/>
            <a:ext cx="1875361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39" name="矩形 38"/>
          <p:cNvSpPr/>
          <p:nvPr/>
        </p:nvSpPr>
        <p:spPr>
          <a:xfrm>
            <a:off x="6545689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6304118" y="3628190"/>
            <a:ext cx="1892607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41" name="矩形 40"/>
          <p:cNvSpPr/>
          <p:nvPr/>
        </p:nvSpPr>
        <p:spPr>
          <a:xfrm>
            <a:off x="8712993" y="3149069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8498816" y="3628190"/>
            <a:ext cx="1874993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58833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4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4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8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4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4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4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4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4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责任义务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岗位认知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9"/>
          <p:cNvSpPr>
            <a:spLocks noEditPoints="1"/>
          </p:cNvSpPr>
          <p:nvPr/>
        </p:nvSpPr>
        <p:spPr bwMode="auto">
          <a:xfrm rot="19469485">
            <a:off x="332703" y="181635"/>
            <a:ext cx="299730" cy="319381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1744586" y="1268760"/>
            <a:ext cx="5257193" cy="2736304"/>
          </a:xfrm>
          <a:prstGeom prst="rect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Rectangle 3"/>
          <p:cNvSpPr/>
          <p:nvPr/>
        </p:nvSpPr>
        <p:spPr>
          <a:xfrm>
            <a:off x="5796779" y="1484784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796780" y="1527122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及时完成上级任务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47"/>
          <p:cNvSpPr>
            <a:spLocks noChangeArrowheads="1"/>
          </p:cNvSpPr>
          <p:nvPr/>
        </p:nvSpPr>
        <p:spPr bwMode="auto">
          <a:xfrm>
            <a:off x="7897787" y="1418132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28" name="Rectangle 3"/>
          <p:cNvSpPr/>
          <p:nvPr/>
        </p:nvSpPr>
        <p:spPr>
          <a:xfrm>
            <a:off x="5796779" y="2420888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796780" y="2463226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同事之间团结友爱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7845523" y="2387562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2" name="Rectangle 3"/>
          <p:cNvSpPr/>
          <p:nvPr/>
        </p:nvSpPr>
        <p:spPr>
          <a:xfrm>
            <a:off x="5777035" y="3356992"/>
            <a:ext cx="1996480" cy="432048"/>
          </a:xfrm>
          <a:prstGeom prst="rect">
            <a:avLst/>
          </a:prstGeom>
          <a:solidFill>
            <a:srgbClr val="C000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757291" y="3399330"/>
            <a:ext cx="1996480" cy="338546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对待下属互帮互助</a:t>
            </a:r>
            <a:endParaRPr lang="en-US" altLang="zh-CN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7897787" y="3323666"/>
            <a:ext cx="28083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6" name="Freeform 12"/>
          <p:cNvSpPr>
            <a:spLocks/>
          </p:cNvSpPr>
          <p:nvPr/>
        </p:nvSpPr>
        <p:spPr bwMode="auto">
          <a:xfrm>
            <a:off x="1608509" y="4312766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Freeform 12"/>
          <p:cNvSpPr>
            <a:spLocks/>
          </p:cNvSpPr>
          <p:nvPr/>
        </p:nvSpPr>
        <p:spPr bwMode="auto">
          <a:xfrm flipH="1" flipV="1">
            <a:off x="10202043" y="5229200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68549" y="4626967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19928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43" dur="500" spd="-999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47" dur="500" spd="-999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700"/>
                            </p:stCondLst>
                            <p:childTnLst>
                              <p:par>
                                <p:cTn id="4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  <p:bldP spid="27" grpId="0"/>
      <p:bldP spid="28" grpId="0" animBg="1"/>
      <p:bldP spid="29" grpId="0"/>
      <p:bldP spid="31" grpId="0"/>
      <p:bldP spid="32" grpId="0" animBg="1"/>
      <p:bldP spid="33" grpId="0"/>
      <p:bldP spid="35" grpId="0"/>
      <p:bldP spid="36" grpId="0" animBg="1"/>
      <p:bldP spid="36" grpId="1" animBg="1"/>
      <p:bldP spid="37" grpId="0" animBg="1"/>
      <p:bldP spid="37" grpId="1" animBg="1"/>
      <p:bldP spid="38" grpId="0"/>
      <p:bldP spid="3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 87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8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9" name="组合 68"/>
          <p:cNvGrpSpPr/>
          <p:nvPr/>
        </p:nvGrpSpPr>
        <p:grpSpPr>
          <a:xfrm>
            <a:off x="1776413" y="1844676"/>
            <a:ext cx="2151070" cy="2160588"/>
            <a:chOff x="10596810" y="503370"/>
            <a:chExt cx="626458" cy="629230"/>
          </a:xfrm>
        </p:grpSpPr>
        <p:sp>
          <p:nvSpPr>
            <p:cNvPr id="70" name="Oval 4"/>
            <p:cNvSpPr/>
            <p:nvPr/>
          </p:nvSpPr>
          <p:spPr>
            <a:xfrm>
              <a:off x="10596810" y="503370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1" name="Freeform 145"/>
            <p:cNvSpPr>
              <a:spLocks noEditPoints="1"/>
            </p:cNvSpPr>
            <p:nvPr/>
          </p:nvSpPr>
          <p:spPr bwMode="auto">
            <a:xfrm>
              <a:off x="10800089" y="652160"/>
              <a:ext cx="219900" cy="331651"/>
            </a:xfrm>
            <a:custGeom>
              <a:avLst/>
              <a:gdLst>
                <a:gd name="T0" fmla="*/ 92 w 122"/>
                <a:gd name="T1" fmla="*/ 98 h 184"/>
                <a:gd name="T2" fmla="*/ 80 w 122"/>
                <a:gd name="T3" fmla="*/ 55 h 184"/>
                <a:gd name="T4" fmla="*/ 111 w 122"/>
                <a:gd name="T5" fmla="*/ 73 h 184"/>
                <a:gd name="T6" fmla="*/ 122 w 122"/>
                <a:gd name="T7" fmla="*/ 117 h 184"/>
                <a:gd name="T8" fmla="*/ 92 w 122"/>
                <a:gd name="T9" fmla="*/ 98 h 184"/>
                <a:gd name="T10" fmla="*/ 31 w 122"/>
                <a:gd name="T11" fmla="*/ 36 h 184"/>
                <a:gd name="T12" fmla="*/ 18 w 122"/>
                <a:gd name="T13" fmla="*/ 0 h 184"/>
                <a:gd name="T14" fmla="*/ 80 w 122"/>
                <a:gd name="T15" fmla="*/ 0 h 184"/>
                <a:gd name="T16" fmla="*/ 67 w 122"/>
                <a:gd name="T17" fmla="*/ 36 h 184"/>
                <a:gd name="T18" fmla="*/ 31 w 122"/>
                <a:gd name="T19" fmla="*/ 36 h 184"/>
                <a:gd name="T20" fmla="*/ 67 w 122"/>
                <a:gd name="T21" fmla="*/ 43 h 184"/>
                <a:gd name="T22" fmla="*/ 89 w 122"/>
                <a:gd name="T23" fmla="*/ 112 h 184"/>
                <a:gd name="T24" fmla="*/ 90 w 122"/>
                <a:gd name="T25" fmla="*/ 112 h 184"/>
                <a:gd name="T26" fmla="*/ 89 w 122"/>
                <a:gd name="T27" fmla="*/ 113 h 184"/>
                <a:gd name="T28" fmla="*/ 98 w 122"/>
                <a:gd name="T29" fmla="*/ 141 h 184"/>
                <a:gd name="T30" fmla="*/ 49 w 122"/>
                <a:gd name="T31" fmla="*/ 184 h 184"/>
                <a:gd name="T32" fmla="*/ 0 w 122"/>
                <a:gd name="T33" fmla="*/ 141 h 184"/>
                <a:gd name="T34" fmla="*/ 31 w 122"/>
                <a:gd name="T35" fmla="*/ 43 h 184"/>
                <a:gd name="T36" fmla="*/ 67 w 122"/>
                <a:gd name="T37" fmla="*/ 43 h 184"/>
                <a:gd name="T38" fmla="*/ 55 w 122"/>
                <a:gd name="T39" fmla="*/ 55 h 184"/>
                <a:gd name="T40" fmla="*/ 43 w 122"/>
                <a:gd name="T41" fmla="*/ 55 h 184"/>
                <a:gd name="T42" fmla="*/ 35 w 122"/>
                <a:gd name="T43" fmla="*/ 81 h 184"/>
                <a:gd name="T44" fmla="*/ 56 w 122"/>
                <a:gd name="T45" fmla="*/ 60 h 184"/>
                <a:gd name="T46" fmla="*/ 55 w 122"/>
                <a:gd name="T47" fmla="*/ 55 h 184"/>
                <a:gd name="T48" fmla="*/ 49 w 122"/>
                <a:gd name="T49" fmla="*/ 166 h 184"/>
                <a:gd name="T50" fmla="*/ 80 w 122"/>
                <a:gd name="T51" fmla="*/ 135 h 184"/>
                <a:gd name="T52" fmla="*/ 77 w 122"/>
                <a:gd name="T53" fmla="*/ 125 h 184"/>
                <a:gd name="T54" fmla="*/ 43 w 122"/>
                <a:gd name="T55" fmla="*/ 160 h 184"/>
                <a:gd name="T56" fmla="*/ 49 w 122"/>
                <a:gd name="T57" fmla="*/ 166 h 184"/>
                <a:gd name="T58" fmla="*/ 33 w 122"/>
                <a:gd name="T59" fmla="*/ 149 h 184"/>
                <a:gd name="T60" fmla="*/ 72 w 122"/>
                <a:gd name="T61" fmla="*/ 110 h 184"/>
                <a:gd name="T62" fmla="*/ 68 w 122"/>
                <a:gd name="T63" fmla="*/ 98 h 184"/>
                <a:gd name="T64" fmla="*/ 25 w 122"/>
                <a:gd name="T65" fmla="*/ 141 h 184"/>
                <a:gd name="T66" fmla="*/ 33 w 122"/>
                <a:gd name="T67" fmla="*/ 149 h 184"/>
                <a:gd name="T68" fmla="*/ 21 w 122"/>
                <a:gd name="T69" fmla="*/ 128 h 184"/>
                <a:gd name="T70" fmla="*/ 64 w 122"/>
                <a:gd name="T71" fmla="*/ 84 h 184"/>
                <a:gd name="T72" fmla="*/ 61 w 122"/>
                <a:gd name="T73" fmla="*/ 73 h 184"/>
                <a:gd name="T74" fmla="*/ 27 w 122"/>
                <a:gd name="T75" fmla="*/ 106 h 184"/>
                <a:gd name="T76" fmla="*/ 21 w 122"/>
                <a:gd name="T77" fmla="*/ 1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184">
                  <a:moveTo>
                    <a:pt x="92" y="98"/>
                  </a:moveTo>
                  <a:lnTo>
                    <a:pt x="80" y="55"/>
                  </a:lnTo>
                  <a:lnTo>
                    <a:pt x="111" y="73"/>
                  </a:lnTo>
                  <a:lnTo>
                    <a:pt x="122" y="117"/>
                  </a:lnTo>
                  <a:lnTo>
                    <a:pt x="92" y="98"/>
                  </a:lnTo>
                  <a:close/>
                  <a:moveTo>
                    <a:pt x="31" y="36"/>
                  </a:moveTo>
                  <a:lnTo>
                    <a:pt x="18" y="0"/>
                  </a:lnTo>
                  <a:lnTo>
                    <a:pt x="80" y="0"/>
                  </a:lnTo>
                  <a:lnTo>
                    <a:pt x="67" y="36"/>
                  </a:lnTo>
                  <a:lnTo>
                    <a:pt x="31" y="36"/>
                  </a:lnTo>
                  <a:close/>
                  <a:moveTo>
                    <a:pt x="67" y="43"/>
                  </a:moveTo>
                  <a:lnTo>
                    <a:pt x="89" y="112"/>
                  </a:lnTo>
                  <a:lnTo>
                    <a:pt x="90" y="112"/>
                  </a:lnTo>
                  <a:lnTo>
                    <a:pt x="89" y="113"/>
                  </a:lnTo>
                  <a:lnTo>
                    <a:pt x="98" y="141"/>
                  </a:lnTo>
                  <a:lnTo>
                    <a:pt x="49" y="184"/>
                  </a:lnTo>
                  <a:lnTo>
                    <a:pt x="0" y="141"/>
                  </a:lnTo>
                  <a:lnTo>
                    <a:pt x="31" y="43"/>
                  </a:lnTo>
                  <a:lnTo>
                    <a:pt x="67" y="43"/>
                  </a:lnTo>
                  <a:close/>
                  <a:moveTo>
                    <a:pt x="55" y="55"/>
                  </a:moveTo>
                  <a:lnTo>
                    <a:pt x="43" y="55"/>
                  </a:lnTo>
                  <a:lnTo>
                    <a:pt x="35" y="81"/>
                  </a:lnTo>
                  <a:lnTo>
                    <a:pt x="56" y="60"/>
                  </a:lnTo>
                  <a:lnTo>
                    <a:pt x="55" y="55"/>
                  </a:lnTo>
                  <a:close/>
                  <a:moveTo>
                    <a:pt x="49" y="166"/>
                  </a:moveTo>
                  <a:lnTo>
                    <a:pt x="80" y="135"/>
                  </a:lnTo>
                  <a:lnTo>
                    <a:pt x="77" y="125"/>
                  </a:lnTo>
                  <a:lnTo>
                    <a:pt x="43" y="160"/>
                  </a:lnTo>
                  <a:lnTo>
                    <a:pt x="49" y="166"/>
                  </a:lnTo>
                  <a:close/>
                  <a:moveTo>
                    <a:pt x="33" y="149"/>
                  </a:moveTo>
                  <a:lnTo>
                    <a:pt x="72" y="110"/>
                  </a:lnTo>
                  <a:lnTo>
                    <a:pt x="68" y="98"/>
                  </a:lnTo>
                  <a:lnTo>
                    <a:pt x="25" y="141"/>
                  </a:lnTo>
                  <a:lnTo>
                    <a:pt x="33" y="149"/>
                  </a:lnTo>
                  <a:close/>
                  <a:moveTo>
                    <a:pt x="21" y="128"/>
                  </a:moveTo>
                  <a:lnTo>
                    <a:pt x="64" y="84"/>
                  </a:lnTo>
                  <a:lnTo>
                    <a:pt x="61" y="73"/>
                  </a:lnTo>
                  <a:lnTo>
                    <a:pt x="27" y="106"/>
                  </a:lnTo>
                  <a:lnTo>
                    <a:pt x="21" y="1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矩形 71"/>
          <p:cNvSpPr/>
          <p:nvPr/>
        </p:nvSpPr>
        <p:spPr>
          <a:xfrm>
            <a:off x="1951646" y="4221088"/>
            <a:ext cx="1826141" cy="1436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4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32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sz="2000" kern="100" dirty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2000" b="1" dirty="0">
                <a:solidFill>
                  <a:srgbClr val="C00000"/>
                </a:solidFill>
              </a:rPr>
              <a:t>COMPETENCE</a:t>
            </a:r>
            <a:endParaRPr lang="zh-CN" altLang="zh-CN" sz="20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文本框 32"/>
          <p:cNvSpPr txBox="1"/>
          <p:nvPr/>
        </p:nvSpPr>
        <p:spPr>
          <a:xfrm>
            <a:off x="8392119" y="124322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核心竞争力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5" name="文本框 33"/>
          <p:cNvSpPr txBox="1"/>
          <p:nvPr/>
        </p:nvSpPr>
        <p:spPr>
          <a:xfrm>
            <a:off x="8392119" y="2019318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领导力</a:t>
            </a:r>
          </a:p>
        </p:txBody>
      </p:sp>
      <p:sp>
        <p:nvSpPr>
          <p:cNvPr id="76" name="文本框 34"/>
          <p:cNvSpPr txBox="1"/>
          <p:nvPr/>
        </p:nvSpPr>
        <p:spPr>
          <a:xfrm>
            <a:off x="8392119" y="280687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执行力</a:t>
            </a:r>
          </a:p>
        </p:txBody>
      </p:sp>
      <p:sp>
        <p:nvSpPr>
          <p:cNvPr id="77" name="文本框 35"/>
          <p:cNvSpPr txBox="1"/>
          <p:nvPr/>
        </p:nvSpPr>
        <p:spPr>
          <a:xfrm>
            <a:off x="8392119" y="358297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团队合作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78" name="直接连接符 77"/>
          <p:cNvCxnSpPr/>
          <p:nvPr/>
        </p:nvCxnSpPr>
        <p:spPr>
          <a:xfrm flipV="1">
            <a:off x="7897787" y="4547677"/>
            <a:ext cx="0" cy="82605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7911252" y="376749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flipV="1">
            <a:off x="7911252" y="219427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7911252" y="143301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V="1">
            <a:off x="7911252" y="1052736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 flipV="1">
            <a:off x="7911252" y="300693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19"/>
          <p:cNvSpPr txBox="1"/>
          <p:nvPr/>
        </p:nvSpPr>
        <p:spPr>
          <a:xfrm>
            <a:off x="8392119" y="434759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协调</a:t>
            </a:r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85" name="直接连接符 84"/>
          <p:cNvCxnSpPr/>
          <p:nvPr/>
        </p:nvCxnSpPr>
        <p:spPr>
          <a:xfrm flipV="1">
            <a:off x="7897787" y="5291040"/>
            <a:ext cx="0" cy="4000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19"/>
          <p:cNvSpPr txBox="1"/>
          <p:nvPr/>
        </p:nvSpPr>
        <p:spPr>
          <a:xfrm>
            <a:off x="8392119" y="501895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创新能力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3796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 animBg="1"/>
      <p:bldP spid="74" grpId="0"/>
      <p:bldP spid="75" grpId="0"/>
      <p:bldP spid="76" grpId="0"/>
      <p:bldP spid="77" grpId="0"/>
      <p:bldP spid="84" grpId="0"/>
      <p:bldP spid="86" grpId="0"/>
      <p:bldP spid="8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6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核心竞争力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3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209155" y="3319975"/>
            <a:ext cx="2485289" cy="2485289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5" name="TextBox 24"/>
          <p:cNvSpPr txBox="1"/>
          <p:nvPr/>
        </p:nvSpPr>
        <p:spPr>
          <a:xfrm>
            <a:off x="2448271" y="4355812"/>
            <a:ext cx="200196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</a:rPr>
              <a:t>核心竞争力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2209155" y="1303751"/>
            <a:ext cx="2485289" cy="2485289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KSO_Shape"/>
          <p:cNvSpPr>
            <a:spLocks/>
          </p:cNvSpPr>
          <p:nvPr/>
        </p:nvSpPr>
        <p:spPr bwMode="auto">
          <a:xfrm>
            <a:off x="2625191" y="1970925"/>
            <a:ext cx="1648122" cy="1150939"/>
          </a:xfrm>
          <a:custGeom>
            <a:avLst/>
            <a:gdLst>
              <a:gd name="T0" fmla="*/ 1733867 w 2074863"/>
              <a:gd name="T1" fmla="*/ 579834 h 1449388"/>
              <a:gd name="T2" fmla="*/ 1791884 w 2074863"/>
              <a:gd name="T3" fmla="*/ 600246 h 1449388"/>
              <a:gd name="T4" fmla="*/ 1794804 w 2074863"/>
              <a:gd name="T5" fmla="*/ 538648 h 1449388"/>
              <a:gd name="T6" fmla="*/ 510830 w 2074863"/>
              <a:gd name="T7" fmla="*/ 162256 h 1449388"/>
              <a:gd name="T8" fmla="*/ 492893 w 2074863"/>
              <a:gd name="T9" fmla="*/ 222976 h 1449388"/>
              <a:gd name="T10" fmla="*/ 438718 w 2074863"/>
              <a:gd name="T11" fmla="*/ 188484 h 1449388"/>
              <a:gd name="T12" fmla="*/ 1598128 w 2074863"/>
              <a:gd name="T13" fmla="*/ 142089 h 1449388"/>
              <a:gd name="T14" fmla="*/ 1885296 w 2074863"/>
              <a:gd name="T15" fmla="*/ 549583 h 1449388"/>
              <a:gd name="T16" fmla="*/ 1586087 w 2074863"/>
              <a:gd name="T17" fmla="*/ 450078 h 1449388"/>
              <a:gd name="T18" fmla="*/ 486453 w 2074863"/>
              <a:gd name="T19" fmla="*/ 72185 h 1449388"/>
              <a:gd name="T20" fmla="*/ 151219 w 2074863"/>
              <a:gd name="T21" fmla="*/ 357281 h 1449388"/>
              <a:gd name="T22" fmla="*/ 295879 w 2074863"/>
              <a:gd name="T23" fmla="*/ 407592 h 1449388"/>
              <a:gd name="T24" fmla="*/ 486453 w 2074863"/>
              <a:gd name="T25" fmla="*/ 72185 h 1449388"/>
              <a:gd name="T26" fmla="*/ 681762 w 2074863"/>
              <a:gd name="T27" fmla="*/ 209994 h 1449388"/>
              <a:gd name="T28" fmla="*/ 910960 w 2074863"/>
              <a:gd name="T29" fmla="*/ 275617 h 1449388"/>
              <a:gd name="T30" fmla="*/ 1184248 w 2074863"/>
              <a:gd name="T31" fmla="*/ 351448 h 1449388"/>
              <a:gd name="T32" fmla="*/ 1396319 w 2074863"/>
              <a:gd name="T33" fmla="*/ 332855 h 1449388"/>
              <a:gd name="T34" fmla="*/ 1606205 w 2074863"/>
              <a:gd name="T35" fmla="*/ 562536 h 1449388"/>
              <a:gd name="T36" fmla="*/ 1640821 w 2074863"/>
              <a:gd name="T37" fmla="*/ 739718 h 1449388"/>
              <a:gd name="T38" fmla="*/ 1379558 w 2074863"/>
              <a:gd name="T39" fmla="*/ 843985 h 1449388"/>
              <a:gd name="T40" fmla="*/ 1124853 w 2074863"/>
              <a:gd name="T41" fmla="*/ 641283 h 1449388"/>
              <a:gd name="T42" fmla="*/ 720387 w 2074863"/>
              <a:gd name="T43" fmla="*/ 519516 h 1449388"/>
              <a:gd name="T44" fmla="*/ 653705 w 2074863"/>
              <a:gd name="T45" fmla="*/ 311345 h 1449388"/>
              <a:gd name="T46" fmla="*/ 325395 w 2074863"/>
              <a:gd name="T47" fmla="*/ 480871 h 1449388"/>
              <a:gd name="T48" fmla="*/ 435438 w 2074863"/>
              <a:gd name="T49" fmla="*/ 683574 h 1449388"/>
              <a:gd name="T50" fmla="*/ 530543 w 2074863"/>
              <a:gd name="T51" fmla="*/ 794768 h 1449388"/>
              <a:gd name="T52" fmla="*/ 611436 w 2074863"/>
              <a:gd name="T53" fmla="*/ 890286 h 1449388"/>
              <a:gd name="T54" fmla="*/ 688686 w 2074863"/>
              <a:gd name="T55" fmla="*/ 1001480 h 1449388"/>
              <a:gd name="T56" fmla="*/ 800188 w 2074863"/>
              <a:gd name="T57" fmla="*/ 1230068 h 1449388"/>
              <a:gd name="T58" fmla="*/ 913511 w 2074863"/>
              <a:gd name="T59" fmla="*/ 1255588 h 1449388"/>
              <a:gd name="T60" fmla="*/ 768486 w 2074863"/>
              <a:gd name="T61" fmla="*/ 1063458 h 1449388"/>
              <a:gd name="T62" fmla="*/ 798730 w 2074863"/>
              <a:gd name="T63" fmla="*/ 1022261 h 1449388"/>
              <a:gd name="T64" fmla="*/ 1047604 w 2074863"/>
              <a:gd name="T65" fmla="*/ 1245015 h 1449388"/>
              <a:gd name="T66" fmla="*/ 1112465 w 2074863"/>
              <a:gd name="T67" fmla="*/ 1184496 h 1449388"/>
              <a:gd name="T68" fmla="*/ 841727 w 2074863"/>
              <a:gd name="T69" fmla="*/ 896119 h 1449388"/>
              <a:gd name="T70" fmla="*/ 886182 w 2074863"/>
              <a:gd name="T71" fmla="*/ 868047 h 1449388"/>
              <a:gd name="T72" fmla="*/ 1205383 w 2074863"/>
              <a:gd name="T73" fmla="*/ 1138195 h 1449388"/>
              <a:gd name="T74" fmla="*/ 1202468 w 2074863"/>
              <a:gd name="T75" fmla="*/ 1026636 h 1449388"/>
              <a:gd name="T76" fmla="*/ 955779 w 2074863"/>
              <a:gd name="T77" fmla="*/ 749197 h 1449388"/>
              <a:gd name="T78" fmla="*/ 1006793 w 2074863"/>
              <a:gd name="T79" fmla="*/ 736437 h 1449388"/>
              <a:gd name="T80" fmla="*/ 1311053 w 2074863"/>
              <a:gd name="T81" fmla="*/ 1001480 h 1449388"/>
              <a:gd name="T82" fmla="*/ 1303037 w 2074863"/>
              <a:gd name="T83" fmla="*/ 890286 h 1449388"/>
              <a:gd name="T84" fmla="*/ 1310325 w 2074863"/>
              <a:gd name="T85" fmla="*/ 838516 h 1449388"/>
              <a:gd name="T86" fmla="*/ 1409802 w 2074863"/>
              <a:gd name="T87" fmla="*/ 919087 h 1449388"/>
              <a:gd name="T88" fmla="*/ 1378829 w 2074863"/>
              <a:gd name="T89" fmla="*/ 1028094 h 1449388"/>
              <a:gd name="T90" fmla="*/ 1306317 w 2074863"/>
              <a:gd name="T91" fmla="*/ 1123248 h 1449388"/>
              <a:gd name="T92" fmla="*/ 1210119 w 2074863"/>
              <a:gd name="T93" fmla="*/ 1205641 h 1449388"/>
              <a:gd name="T94" fmla="*/ 1113922 w 2074863"/>
              <a:gd name="T95" fmla="*/ 1290222 h 1449388"/>
              <a:gd name="T96" fmla="*/ 1016631 w 2074863"/>
              <a:gd name="T97" fmla="*/ 1300795 h 1449388"/>
              <a:gd name="T98" fmla="*/ 897478 w 2074863"/>
              <a:gd name="T99" fmla="*/ 1327044 h 1449388"/>
              <a:gd name="T100" fmla="*/ 625648 w 2074863"/>
              <a:gd name="T101" fmla="*/ 1160798 h 1449388"/>
              <a:gd name="T102" fmla="*/ 491918 w 2074863"/>
              <a:gd name="T103" fmla="*/ 1202360 h 1449388"/>
              <a:gd name="T104" fmla="*/ 458760 w 2074863"/>
              <a:gd name="T105" fmla="*/ 1134550 h 1449388"/>
              <a:gd name="T106" fmla="*/ 365477 w 2074863"/>
              <a:gd name="T107" fmla="*/ 1057260 h 1449388"/>
              <a:gd name="T108" fmla="*/ 317378 w 2074863"/>
              <a:gd name="T109" fmla="*/ 969763 h 1449388"/>
              <a:gd name="T110" fmla="*/ 233206 w 2074863"/>
              <a:gd name="T111" fmla="*/ 865131 h 1449388"/>
              <a:gd name="T112" fmla="*/ 268916 w 2074863"/>
              <a:gd name="T113" fmla="*/ 733520 h 1449388"/>
              <a:gd name="T114" fmla="*/ 186565 w 2074863"/>
              <a:gd name="T115" fmla="*/ 647845 h 1449388"/>
              <a:gd name="T116" fmla="*/ 1822 w 2074863"/>
              <a:gd name="T117" fmla="*/ 438580 h 1449388"/>
              <a:gd name="T118" fmla="*/ 272923 w 2074863"/>
              <a:gd name="T119" fmla="*/ 139996 h 144938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161483" y="1788895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Impact MT Std" pitchFamily="34" charset="0"/>
                <a:ea typeface="微软雅黑" pitchFamily="34" charset="-122"/>
              </a:rPr>
              <a:t>1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5738621" y="2093727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890363" y="1763833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领导力</a:t>
            </a: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6889674" y="2086831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在管辖的范围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内，充分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地利用人力和客观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条件。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5161483" y="2580983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Impact MT Std" pitchFamily="34" charset="0"/>
                <a:ea typeface="微软雅黑" pitchFamily="34" charset="-122"/>
              </a:rPr>
              <a:t>2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5738621" y="2885815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6890363" y="2555921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执行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力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6889674" y="2878919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有效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利用客观资源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、保质保量达成目标的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能力。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161483" y="3373071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3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5738621" y="3677903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6890363" y="334800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团队合作</a:t>
            </a:r>
          </a:p>
        </p:txBody>
      </p:sp>
      <p:sp>
        <p:nvSpPr>
          <p:cNvPr id="59" name="矩形 47"/>
          <p:cNvSpPr>
            <a:spLocks noChangeArrowheads="1"/>
          </p:cNvSpPr>
          <p:nvPr/>
        </p:nvSpPr>
        <p:spPr bwMode="auto">
          <a:xfrm>
            <a:off x="6889674" y="3671007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群策群力，更好的调动运转事件的有效的发展。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5161483" y="4165159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4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5738621" y="4381183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/>
          <p:cNvSpPr/>
          <p:nvPr/>
        </p:nvSpPr>
        <p:spPr>
          <a:xfrm>
            <a:off x="6890363" y="4140097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协调能力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6889674" y="4463095"/>
            <a:ext cx="4241043" cy="328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人际关系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协调能力和工作协调能力两个方面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161483" y="5012455"/>
            <a:ext cx="576622" cy="576785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 MT Std" pitchFamily="34" charset="0"/>
                <a:ea typeface="微软雅黑" pitchFamily="34" charset="-122"/>
              </a:rPr>
              <a:t>5</a:t>
            </a:r>
            <a:endParaRPr lang="zh-CN" altLang="en-US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5738621" y="5317287"/>
            <a:ext cx="1007039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6890363" y="4987393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创新合作</a:t>
            </a: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6889674" y="5310391"/>
            <a:ext cx="4241043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在经验积累，革新技术提高效率，更好完成任务。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9298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1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65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5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9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45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3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85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75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6" grpId="0" animBg="1"/>
      <p:bldP spid="27" grpId="0" animBg="1"/>
      <p:bldP spid="28" grpId="0" animBg="1"/>
      <p:bldP spid="30" grpId="0"/>
      <p:bldP spid="31" grpId="0"/>
      <p:bldP spid="52" grpId="0" animBg="1"/>
      <p:bldP spid="54" grpId="0"/>
      <p:bldP spid="55" grpId="0"/>
      <p:bldP spid="56" grpId="0" animBg="1"/>
      <p:bldP spid="58" grpId="0"/>
      <p:bldP spid="59" grpId="0"/>
      <p:bldP spid="60" grpId="0" animBg="1"/>
      <p:bldP spid="62" grpId="0"/>
      <p:bldP spid="63" grpId="0"/>
      <p:bldP spid="64" grpId="0" animBg="1"/>
      <p:bldP spid="66" grpId="0"/>
      <p:bldP spid="67" grpId="0"/>
      <p:bldP spid="7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领导力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6313611" y="2130422"/>
            <a:ext cx="1796700" cy="1976578"/>
            <a:chOff x="5987173" y="3044094"/>
            <a:chExt cx="1796700" cy="1976578"/>
          </a:xfrm>
        </p:grpSpPr>
        <p:sp>
          <p:nvSpPr>
            <p:cNvPr id="24" name="任意多边形 23"/>
            <p:cNvSpPr/>
            <p:nvPr/>
          </p:nvSpPr>
          <p:spPr>
            <a:xfrm>
              <a:off x="5987173" y="3044094"/>
              <a:ext cx="1796700" cy="1976578"/>
            </a:xfrm>
            <a:custGeom>
              <a:avLst/>
              <a:gdLst>
                <a:gd name="connsiteX0" fmla="*/ 898350 w 1796700"/>
                <a:gd name="connsiteY0" fmla="*/ 0 h 1976578"/>
                <a:gd name="connsiteX1" fmla="*/ 1796700 w 1796700"/>
                <a:gd name="connsiteY1" fmla="*/ 898350 h 1976578"/>
                <a:gd name="connsiteX2" fmla="*/ 1079399 w 1796700"/>
                <a:gd name="connsiteY2" fmla="*/ 1778449 h 1976578"/>
                <a:gd name="connsiteX3" fmla="*/ 1005825 w 1796700"/>
                <a:gd name="connsiteY3" fmla="*/ 1789678 h 1976578"/>
                <a:gd name="connsiteX4" fmla="*/ 910290 w 1796700"/>
                <a:gd name="connsiteY4" fmla="*/ 1976578 h 1976578"/>
                <a:gd name="connsiteX5" fmla="*/ 821270 w 1796700"/>
                <a:gd name="connsiteY5" fmla="*/ 1792808 h 1976578"/>
                <a:gd name="connsiteX6" fmla="*/ 806499 w 1796700"/>
                <a:gd name="connsiteY6" fmla="*/ 1792062 h 1976578"/>
                <a:gd name="connsiteX7" fmla="*/ 0 w 1796700"/>
                <a:gd name="connsiteY7" fmla="*/ 898350 h 1976578"/>
                <a:gd name="connsiteX8" fmla="*/ 898350 w 1796700"/>
                <a:gd name="connsiteY8" fmla="*/ 0 h 1976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6700" h="1976578">
                  <a:moveTo>
                    <a:pt x="898350" y="0"/>
                  </a:moveTo>
                  <a:cubicBezTo>
                    <a:pt x="1394495" y="0"/>
                    <a:pt x="1796700" y="402205"/>
                    <a:pt x="1796700" y="898350"/>
                  </a:cubicBezTo>
                  <a:cubicBezTo>
                    <a:pt x="1796700" y="1332477"/>
                    <a:pt x="1488762" y="1694681"/>
                    <a:pt x="1079399" y="1778449"/>
                  </a:cubicBezTo>
                  <a:lnTo>
                    <a:pt x="1005825" y="1789678"/>
                  </a:lnTo>
                  <a:lnTo>
                    <a:pt x="910290" y="1976578"/>
                  </a:lnTo>
                  <a:lnTo>
                    <a:pt x="821270" y="1792808"/>
                  </a:lnTo>
                  <a:lnTo>
                    <a:pt x="806499" y="1792062"/>
                  </a:lnTo>
                  <a:cubicBezTo>
                    <a:pt x="353501" y="1746058"/>
                    <a:pt x="0" y="1363486"/>
                    <a:pt x="0" y="898350"/>
                  </a:cubicBezTo>
                  <a:cubicBezTo>
                    <a:pt x="0" y="402205"/>
                    <a:pt x="402205" y="0"/>
                    <a:pt x="898350" y="0"/>
                  </a:cubicBezTo>
                  <a:close/>
                </a:path>
              </a:pathLst>
            </a:custGeom>
            <a:solidFill>
              <a:srgbClr val="36475C">
                <a:alpha val="9803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KSO_Shape"/>
            <p:cNvSpPr>
              <a:spLocks/>
            </p:cNvSpPr>
            <p:nvPr/>
          </p:nvSpPr>
          <p:spPr bwMode="auto">
            <a:xfrm>
              <a:off x="6664272" y="3431336"/>
              <a:ext cx="453627" cy="453627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62"/>
            <p:cNvSpPr txBox="1"/>
            <p:nvPr/>
          </p:nvSpPr>
          <p:spPr>
            <a:xfrm>
              <a:off x="6329723" y="3989043"/>
              <a:ext cx="12375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决策能力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7" name="直接连接符 26"/>
          <p:cNvCxnSpPr/>
          <p:nvPr/>
        </p:nvCxnSpPr>
        <p:spPr>
          <a:xfrm>
            <a:off x="1805209" y="4237317"/>
            <a:ext cx="884020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705099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0572211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123724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121036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7153659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933134" y="4164117"/>
            <a:ext cx="146400" cy="1464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5C6D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425179" y="2358613"/>
            <a:ext cx="1575740" cy="1759852"/>
            <a:chOff x="2940476" y="3272285"/>
            <a:chExt cx="1575740" cy="1759852"/>
          </a:xfrm>
        </p:grpSpPr>
        <p:sp>
          <p:nvSpPr>
            <p:cNvPr id="35" name="任意多边形 34"/>
            <p:cNvSpPr/>
            <p:nvPr/>
          </p:nvSpPr>
          <p:spPr>
            <a:xfrm>
              <a:off x="2940476" y="3272285"/>
              <a:ext cx="1575740" cy="1759852"/>
            </a:xfrm>
            <a:custGeom>
              <a:avLst/>
              <a:gdLst>
                <a:gd name="connsiteX0" fmla="*/ 787870 w 1575740"/>
                <a:gd name="connsiteY0" fmla="*/ 0 h 1759852"/>
                <a:gd name="connsiteX1" fmla="*/ 1575740 w 1575740"/>
                <a:gd name="connsiteY1" fmla="*/ 787870 h 1759852"/>
                <a:gd name="connsiteX2" fmla="*/ 946654 w 1575740"/>
                <a:gd name="connsiteY2" fmla="*/ 1559734 h 1759852"/>
                <a:gd name="connsiteX3" fmla="*/ 870324 w 1575740"/>
                <a:gd name="connsiteY3" fmla="*/ 1567428 h 1759852"/>
                <a:gd name="connsiteX4" fmla="*/ 771966 w 1575740"/>
                <a:gd name="connsiteY4" fmla="*/ 1759852 h 1759852"/>
                <a:gd name="connsiteX5" fmla="*/ 677385 w 1575740"/>
                <a:gd name="connsiteY5" fmla="*/ 1564602 h 1759852"/>
                <a:gd name="connsiteX6" fmla="*/ 629087 w 1575740"/>
                <a:gd name="connsiteY6" fmla="*/ 1559734 h 1759852"/>
                <a:gd name="connsiteX7" fmla="*/ 0 w 1575740"/>
                <a:gd name="connsiteY7" fmla="*/ 787870 h 1759852"/>
                <a:gd name="connsiteX8" fmla="*/ 787870 w 1575740"/>
                <a:gd name="connsiteY8" fmla="*/ 0 h 175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5740" h="1759852">
                  <a:moveTo>
                    <a:pt x="787870" y="0"/>
                  </a:moveTo>
                  <a:cubicBezTo>
                    <a:pt x="1222999" y="0"/>
                    <a:pt x="1575740" y="352741"/>
                    <a:pt x="1575740" y="787870"/>
                  </a:cubicBezTo>
                  <a:cubicBezTo>
                    <a:pt x="1575740" y="1168608"/>
                    <a:pt x="1305673" y="1486268"/>
                    <a:pt x="946654" y="1559734"/>
                  </a:cubicBezTo>
                  <a:lnTo>
                    <a:pt x="870324" y="1567428"/>
                  </a:lnTo>
                  <a:lnTo>
                    <a:pt x="771966" y="1759852"/>
                  </a:lnTo>
                  <a:lnTo>
                    <a:pt x="677385" y="1564602"/>
                  </a:lnTo>
                  <a:lnTo>
                    <a:pt x="629087" y="1559734"/>
                  </a:lnTo>
                  <a:cubicBezTo>
                    <a:pt x="270067" y="1486268"/>
                    <a:pt x="0" y="1168608"/>
                    <a:pt x="0" y="787870"/>
                  </a:cubicBezTo>
                  <a:cubicBezTo>
                    <a:pt x="0" y="352741"/>
                    <a:pt x="352741" y="0"/>
                    <a:pt x="787870" y="0"/>
                  </a:cubicBezTo>
                  <a:close/>
                </a:path>
              </a:pathLst>
            </a:custGeom>
            <a:solidFill>
              <a:srgbClr val="36475C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KSO_Shape"/>
            <p:cNvSpPr>
              <a:spLocks/>
            </p:cNvSpPr>
            <p:nvPr/>
          </p:nvSpPr>
          <p:spPr bwMode="auto">
            <a:xfrm>
              <a:off x="3513033" y="3586933"/>
              <a:ext cx="430626" cy="439414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5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5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6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6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59"/>
            <p:cNvSpPr txBox="1"/>
            <p:nvPr/>
          </p:nvSpPr>
          <p:spPr>
            <a:xfrm>
              <a:off x="3102008" y="4128107"/>
              <a:ext cx="13572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组织能力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3966519" y="1564983"/>
            <a:ext cx="2369358" cy="2553482"/>
            <a:chOff x="4078604" y="2478655"/>
            <a:chExt cx="2369358" cy="2553482"/>
          </a:xfrm>
        </p:grpSpPr>
        <p:sp>
          <p:nvSpPr>
            <p:cNvPr id="39" name="任意多边形 38"/>
            <p:cNvSpPr/>
            <p:nvPr/>
          </p:nvSpPr>
          <p:spPr>
            <a:xfrm>
              <a:off x="4078604" y="2478655"/>
              <a:ext cx="2369358" cy="2553482"/>
            </a:xfrm>
            <a:custGeom>
              <a:avLst/>
              <a:gdLst>
                <a:gd name="connsiteX0" fmla="*/ 1184679 w 2369358"/>
                <a:gd name="connsiteY0" fmla="*/ 0 h 2553482"/>
                <a:gd name="connsiteX1" fmla="*/ 2369358 w 2369358"/>
                <a:gd name="connsiteY1" fmla="*/ 1184679 h 2553482"/>
                <a:gd name="connsiteX2" fmla="*/ 1423433 w 2369358"/>
                <a:gd name="connsiteY2" fmla="*/ 2345290 h 2553482"/>
                <a:gd name="connsiteX3" fmla="*/ 1321945 w 2369358"/>
                <a:gd name="connsiteY3" fmla="*/ 2360779 h 2553482"/>
                <a:gd name="connsiteX4" fmla="*/ 1223444 w 2369358"/>
                <a:gd name="connsiteY4" fmla="*/ 2553482 h 2553482"/>
                <a:gd name="connsiteX5" fmla="*/ 1132988 w 2369358"/>
                <a:gd name="connsiteY5" fmla="*/ 2366748 h 2553482"/>
                <a:gd name="connsiteX6" fmla="*/ 1063553 w 2369358"/>
                <a:gd name="connsiteY6" fmla="*/ 2363242 h 2553482"/>
                <a:gd name="connsiteX7" fmla="*/ 0 w 2369358"/>
                <a:gd name="connsiteY7" fmla="*/ 1184679 h 2553482"/>
                <a:gd name="connsiteX8" fmla="*/ 1184679 w 2369358"/>
                <a:gd name="connsiteY8" fmla="*/ 0 h 255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9358" h="2553482">
                  <a:moveTo>
                    <a:pt x="1184679" y="0"/>
                  </a:moveTo>
                  <a:cubicBezTo>
                    <a:pt x="1838959" y="0"/>
                    <a:pt x="2369358" y="530399"/>
                    <a:pt x="2369358" y="1184679"/>
                  </a:cubicBezTo>
                  <a:cubicBezTo>
                    <a:pt x="2369358" y="1757174"/>
                    <a:pt x="1963272" y="2234823"/>
                    <a:pt x="1423433" y="2345290"/>
                  </a:cubicBezTo>
                  <a:lnTo>
                    <a:pt x="1321945" y="2360779"/>
                  </a:lnTo>
                  <a:lnTo>
                    <a:pt x="1223444" y="2553482"/>
                  </a:lnTo>
                  <a:lnTo>
                    <a:pt x="1132988" y="2366748"/>
                  </a:lnTo>
                  <a:lnTo>
                    <a:pt x="1063553" y="2363242"/>
                  </a:lnTo>
                  <a:cubicBezTo>
                    <a:pt x="466171" y="2302574"/>
                    <a:pt x="0" y="1798067"/>
                    <a:pt x="0" y="1184679"/>
                  </a:cubicBezTo>
                  <a:cubicBezTo>
                    <a:pt x="0" y="530399"/>
                    <a:pt x="530399" y="0"/>
                    <a:pt x="1184679" y="0"/>
                  </a:cubicBezTo>
                  <a:close/>
                </a:path>
              </a:pathLst>
            </a:custGeom>
            <a:solidFill>
              <a:srgbClr val="36475C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5C6D7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4614176" y="3268683"/>
              <a:ext cx="1562853" cy="1004204"/>
              <a:chOff x="4716874" y="2621791"/>
              <a:chExt cx="1562853" cy="1004204"/>
            </a:xfrm>
          </p:grpSpPr>
          <p:sp>
            <p:nvSpPr>
              <p:cNvPr id="41" name="KSO_Shape"/>
              <p:cNvSpPr>
                <a:spLocks/>
              </p:cNvSpPr>
              <p:nvPr/>
            </p:nvSpPr>
            <p:spPr bwMode="auto">
              <a:xfrm>
                <a:off x="5143687" y="2621791"/>
                <a:ext cx="441100" cy="441836"/>
              </a:xfrm>
              <a:custGeom>
                <a:avLst/>
                <a:gdLst>
                  <a:gd name="T0" fmla="*/ 923363 w 1752600"/>
                  <a:gd name="T1" fmla="*/ 1417153 h 1754188"/>
                  <a:gd name="T2" fmla="*/ 958587 w 1752600"/>
                  <a:gd name="T3" fmla="*/ 1476612 h 1754188"/>
                  <a:gd name="T4" fmla="*/ 945181 w 1752600"/>
                  <a:gd name="T5" fmla="*/ 1530763 h 1754188"/>
                  <a:gd name="T6" fmla="*/ 886299 w 1752600"/>
                  <a:gd name="T7" fmla="*/ 1566067 h 1754188"/>
                  <a:gd name="T8" fmla="*/ 832675 w 1752600"/>
                  <a:gd name="T9" fmla="*/ 1552795 h 1754188"/>
                  <a:gd name="T10" fmla="*/ 797714 w 1752600"/>
                  <a:gd name="T11" fmla="*/ 1493335 h 1754188"/>
                  <a:gd name="T12" fmla="*/ 810857 w 1752600"/>
                  <a:gd name="T13" fmla="*/ 1439185 h 1754188"/>
                  <a:gd name="T14" fmla="*/ 869739 w 1752600"/>
                  <a:gd name="T15" fmla="*/ 1403616 h 1754188"/>
                  <a:gd name="T16" fmla="*/ 1526266 w 1752600"/>
                  <a:gd name="T17" fmla="*/ 809406 h 1754188"/>
                  <a:gd name="T18" fmla="*/ 1561836 w 1752600"/>
                  <a:gd name="T19" fmla="*/ 868866 h 1754188"/>
                  <a:gd name="T20" fmla="*/ 1548298 w 1752600"/>
                  <a:gd name="T21" fmla="*/ 923016 h 1754188"/>
                  <a:gd name="T22" fmla="*/ 1488839 w 1752600"/>
                  <a:gd name="T23" fmla="*/ 958586 h 1754188"/>
                  <a:gd name="T24" fmla="*/ 1434954 w 1752600"/>
                  <a:gd name="T25" fmla="*/ 945048 h 1754188"/>
                  <a:gd name="T26" fmla="*/ 1399385 w 1752600"/>
                  <a:gd name="T27" fmla="*/ 885589 h 1754188"/>
                  <a:gd name="T28" fmla="*/ 1412922 w 1752600"/>
                  <a:gd name="T29" fmla="*/ 831438 h 1754188"/>
                  <a:gd name="T30" fmla="*/ 1472116 w 1752600"/>
                  <a:gd name="T31" fmla="*/ 795869 h 1754188"/>
                  <a:gd name="T32" fmla="*/ 931422 w 1752600"/>
                  <a:gd name="T33" fmla="*/ 210375 h 1754188"/>
                  <a:gd name="T34" fmla="*/ 985331 w 1752600"/>
                  <a:gd name="T35" fmla="*/ 812351 h 1754188"/>
                  <a:gd name="T36" fmla="*/ 997223 w 1752600"/>
                  <a:gd name="T37" fmla="*/ 915108 h 1754188"/>
                  <a:gd name="T38" fmla="*/ 946749 w 1752600"/>
                  <a:gd name="T39" fmla="*/ 982906 h 1754188"/>
                  <a:gd name="T40" fmla="*/ 857693 w 1752600"/>
                  <a:gd name="T41" fmla="*/ 1003564 h 1754188"/>
                  <a:gd name="T42" fmla="*/ 763351 w 1752600"/>
                  <a:gd name="T43" fmla="*/ 937354 h 1754188"/>
                  <a:gd name="T44" fmla="*/ 353480 w 1752600"/>
                  <a:gd name="T45" fmla="*/ 893921 h 1754188"/>
                  <a:gd name="T46" fmla="*/ 383342 w 1752600"/>
                  <a:gd name="T47" fmla="*/ 820296 h 1754188"/>
                  <a:gd name="T48" fmla="*/ 815147 w 1752600"/>
                  <a:gd name="T49" fmla="*/ 764945 h 1754188"/>
                  <a:gd name="T50" fmla="*/ 858486 w 1752600"/>
                  <a:gd name="T51" fmla="*/ 180713 h 1754188"/>
                  <a:gd name="T52" fmla="*/ 670516 w 1752600"/>
                  <a:gd name="T53" fmla="*/ 152975 h 1754188"/>
                  <a:gd name="T54" fmla="*/ 441192 w 1752600"/>
                  <a:gd name="T55" fmla="*/ 263340 h 1754188"/>
                  <a:gd name="T56" fmla="*/ 263181 w 1752600"/>
                  <a:gd name="T57" fmla="*/ 441458 h 1754188"/>
                  <a:gd name="T58" fmla="*/ 152883 w 1752600"/>
                  <a:gd name="T59" fmla="*/ 670921 h 1754188"/>
                  <a:gd name="T60" fmla="*/ 126168 w 1752600"/>
                  <a:gd name="T61" fmla="*/ 934791 h 1754188"/>
                  <a:gd name="T62" fmla="*/ 190707 w 1752600"/>
                  <a:gd name="T63" fmla="*/ 1186485 h 1754188"/>
                  <a:gd name="T64" fmla="*/ 332216 w 1752600"/>
                  <a:gd name="T65" fmla="*/ 1396099 h 1754188"/>
                  <a:gd name="T66" fmla="*/ 534297 w 1752600"/>
                  <a:gd name="T67" fmla="*/ 1547221 h 1754188"/>
                  <a:gd name="T68" fmla="*/ 780550 w 1752600"/>
                  <a:gd name="T69" fmla="*/ 1623709 h 1754188"/>
                  <a:gd name="T70" fmla="*/ 1045847 w 1752600"/>
                  <a:gd name="T71" fmla="*/ 1610476 h 1754188"/>
                  <a:gd name="T72" fmla="*/ 1281255 w 1752600"/>
                  <a:gd name="T73" fmla="*/ 1511227 h 1754188"/>
                  <a:gd name="T74" fmla="*/ 1467730 w 1752600"/>
                  <a:gd name="T75" fmla="*/ 1341578 h 1754188"/>
                  <a:gd name="T76" fmla="*/ 1588873 w 1752600"/>
                  <a:gd name="T77" fmla="*/ 1118202 h 1754188"/>
                  <a:gd name="T78" fmla="*/ 1628019 w 1752600"/>
                  <a:gd name="T79" fmla="*/ 857509 h 1754188"/>
                  <a:gd name="T80" fmla="*/ 1576176 w 1752600"/>
                  <a:gd name="T81" fmla="*/ 601315 h 1754188"/>
                  <a:gd name="T82" fmla="*/ 1444718 w 1752600"/>
                  <a:gd name="T83" fmla="*/ 384820 h 1754188"/>
                  <a:gd name="T84" fmla="*/ 1250573 w 1752600"/>
                  <a:gd name="T85" fmla="*/ 224170 h 1754188"/>
                  <a:gd name="T86" fmla="*/ 1009345 w 1752600"/>
                  <a:gd name="T87" fmla="*/ 136037 h 1754188"/>
                  <a:gd name="T88" fmla="*/ 987656 w 1752600"/>
                  <a:gd name="T89" fmla="*/ 7146 h 1754188"/>
                  <a:gd name="T90" fmla="*/ 1274907 w 1752600"/>
                  <a:gd name="T91" fmla="*/ 96337 h 1754188"/>
                  <a:gd name="T92" fmla="*/ 1510315 w 1752600"/>
                  <a:gd name="T93" fmla="*/ 272074 h 1754188"/>
                  <a:gd name="T94" fmla="*/ 1675101 w 1752600"/>
                  <a:gd name="T95" fmla="*/ 516358 h 1754188"/>
                  <a:gd name="T96" fmla="*/ 1749955 w 1752600"/>
                  <a:gd name="T97" fmla="*/ 809605 h 1754188"/>
                  <a:gd name="T98" fmla="*/ 1719273 w 1752600"/>
                  <a:gd name="T99" fmla="*/ 1116879 h 1754188"/>
                  <a:gd name="T100" fmla="*/ 1590724 w 1752600"/>
                  <a:gd name="T101" fmla="*/ 1384453 h 1754188"/>
                  <a:gd name="T102" fmla="*/ 1383353 w 1752600"/>
                  <a:gd name="T103" fmla="*/ 1591949 h 1754188"/>
                  <a:gd name="T104" fmla="*/ 1115940 w 1752600"/>
                  <a:gd name="T105" fmla="*/ 1720576 h 1754188"/>
                  <a:gd name="T106" fmla="*/ 809116 w 1752600"/>
                  <a:gd name="T107" fmla="*/ 1751277 h 1754188"/>
                  <a:gd name="T108" fmla="*/ 516046 w 1752600"/>
                  <a:gd name="T109" fmla="*/ 1676377 h 1754188"/>
                  <a:gd name="T110" fmla="*/ 271909 w 1752600"/>
                  <a:gd name="T111" fmla="*/ 1511492 h 1754188"/>
                  <a:gd name="T112" fmla="*/ 95750 w 1752600"/>
                  <a:gd name="T113" fmla="*/ 1275941 h 1754188"/>
                  <a:gd name="T114" fmla="*/ 6877 w 1752600"/>
                  <a:gd name="T115" fmla="*/ 988782 h 1754188"/>
                  <a:gd name="T116" fmla="*/ 22483 w 1752600"/>
                  <a:gd name="T117" fmla="*/ 679126 h 1754188"/>
                  <a:gd name="T118" fmla="*/ 138071 w 1752600"/>
                  <a:gd name="T119" fmla="*/ 404935 h 1754188"/>
                  <a:gd name="T120" fmla="*/ 335655 w 1752600"/>
                  <a:gd name="T121" fmla="*/ 187117 h 1754188"/>
                  <a:gd name="T122" fmla="*/ 595662 w 1752600"/>
                  <a:gd name="T123" fmla="*/ 46051 h 1754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2600" h="1754188">
                    <a:moveTo>
                      <a:pt x="873945" y="1403350"/>
                    </a:moveTo>
                    <a:lnTo>
                      <a:pt x="877888" y="1403350"/>
                    </a:lnTo>
                    <a:lnTo>
                      <a:pt x="882356" y="1403350"/>
                    </a:lnTo>
                    <a:lnTo>
                      <a:pt x="886299" y="1403616"/>
                    </a:lnTo>
                    <a:lnTo>
                      <a:pt x="890505" y="1404146"/>
                    </a:lnTo>
                    <a:lnTo>
                      <a:pt x="894448" y="1404943"/>
                    </a:lnTo>
                    <a:lnTo>
                      <a:pt x="898128" y="1405739"/>
                    </a:lnTo>
                    <a:lnTo>
                      <a:pt x="901808" y="1406801"/>
                    </a:lnTo>
                    <a:lnTo>
                      <a:pt x="906014" y="1408393"/>
                    </a:lnTo>
                    <a:lnTo>
                      <a:pt x="909432" y="1409455"/>
                    </a:lnTo>
                    <a:lnTo>
                      <a:pt x="913112" y="1411048"/>
                    </a:lnTo>
                    <a:lnTo>
                      <a:pt x="916529" y="1412906"/>
                    </a:lnTo>
                    <a:lnTo>
                      <a:pt x="919946" y="1415030"/>
                    </a:lnTo>
                    <a:lnTo>
                      <a:pt x="923363" y="1417153"/>
                    </a:lnTo>
                    <a:lnTo>
                      <a:pt x="929672" y="1421931"/>
                    </a:lnTo>
                    <a:lnTo>
                      <a:pt x="935192" y="1427240"/>
                    </a:lnTo>
                    <a:lnTo>
                      <a:pt x="940450" y="1432814"/>
                    </a:lnTo>
                    <a:lnTo>
                      <a:pt x="945181" y="1439185"/>
                    </a:lnTo>
                    <a:lnTo>
                      <a:pt x="947284" y="1442636"/>
                    </a:lnTo>
                    <a:lnTo>
                      <a:pt x="949124" y="1446086"/>
                    </a:lnTo>
                    <a:lnTo>
                      <a:pt x="951227" y="1449537"/>
                    </a:lnTo>
                    <a:lnTo>
                      <a:pt x="952804" y="1452988"/>
                    </a:lnTo>
                    <a:lnTo>
                      <a:pt x="953856" y="1456704"/>
                    </a:lnTo>
                    <a:lnTo>
                      <a:pt x="955433" y="1460420"/>
                    </a:lnTo>
                    <a:lnTo>
                      <a:pt x="956484" y="1464667"/>
                    </a:lnTo>
                    <a:lnTo>
                      <a:pt x="957273" y="1468384"/>
                    </a:lnTo>
                    <a:lnTo>
                      <a:pt x="958062" y="1472365"/>
                    </a:lnTo>
                    <a:lnTo>
                      <a:pt x="958587" y="1476612"/>
                    </a:lnTo>
                    <a:lnTo>
                      <a:pt x="958850" y="1480594"/>
                    </a:lnTo>
                    <a:lnTo>
                      <a:pt x="958850" y="1485107"/>
                    </a:lnTo>
                    <a:lnTo>
                      <a:pt x="958850" y="1489088"/>
                    </a:lnTo>
                    <a:lnTo>
                      <a:pt x="958587" y="1493335"/>
                    </a:lnTo>
                    <a:lnTo>
                      <a:pt x="958062" y="1497317"/>
                    </a:lnTo>
                    <a:lnTo>
                      <a:pt x="957273" y="1501299"/>
                    </a:lnTo>
                    <a:lnTo>
                      <a:pt x="956484" y="1505546"/>
                    </a:lnTo>
                    <a:lnTo>
                      <a:pt x="955433" y="1509262"/>
                    </a:lnTo>
                    <a:lnTo>
                      <a:pt x="953856" y="1512978"/>
                    </a:lnTo>
                    <a:lnTo>
                      <a:pt x="952804" y="1516694"/>
                    </a:lnTo>
                    <a:lnTo>
                      <a:pt x="951227" y="1520145"/>
                    </a:lnTo>
                    <a:lnTo>
                      <a:pt x="949124" y="1524127"/>
                    </a:lnTo>
                    <a:lnTo>
                      <a:pt x="947284" y="1527312"/>
                    </a:lnTo>
                    <a:lnTo>
                      <a:pt x="945181" y="1530763"/>
                    </a:lnTo>
                    <a:lnTo>
                      <a:pt x="940450" y="1536868"/>
                    </a:lnTo>
                    <a:lnTo>
                      <a:pt x="935192" y="1542973"/>
                    </a:lnTo>
                    <a:lnTo>
                      <a:pt x="929672" y="1548017"/>
                    </a:lnTo>
                    <a:lnTo>
                      <a:pt x="923363" y="1552795"/>
                    </a:lnTo>
                    <a:lnTo>
                      <a:pt x="919946" y="1554918"/>
                    </a:lnTo>
                    <a:lnTo>
                      <a:pt x="916529" y="1556776"/>
                    </a:lnTo>
                    <a:lnTo>
                      <a:pt x="913112" y="1558634"/>
                    </a:lnTo>
                    <a:lnTo>
                      <a:pt x="909432" y="1560227"/>
                    </a:lnTo>
                    <a:lnTo>
                      <a:pt x="906014" y="1561820"/>
                    </a:lnTo>
                    <a:lnTo>
                      <a:pt x="901808" y="1563147"/>
                    </a:lnTo>
                    <a:lnTo>
                      <a:pt x="898128" y="1564209"/>
                    </a:lnTo>
                    <a:lnTo>
                      <a:pt x="894448" y="1565005"/>
                    </a:lnTo>
                    <a:lnTo>
                      <a:pt x="890505" y="1565801"/>
                    </a:lnTo>
                    <a:lnTo>
                      <a:pt x="886299" y="1566067"/>
                    </a:lnTo>
                    <a:lnTo>
                      <a:pt x="882356" y="1566598"/>
                    </a:lnTo>
                    <a:lnTo>
                      <a:pt x="877888" y="1566863"/>
                    </a:lnTo>
                    <a:lnTo>
                      <a:pt x="873945" y="1566598"/>
                    </a:lnTo>
                    <a:lnTo>
                      <a:pt x="869739" y="1566067"/>
                    </a:lnTo>
                    <a:lnTo>
                      <a:pt x="865796" y="1565801"/>
                    </a:lnTo>
                    <a:lnTo>
                      <a:pt x="861853" y="1565005"/>
                    </a:lnTo>
                    <a:lnTo>
                      <a:pt x="857647" y="1564209"/>
                    </a:lnTo>
                    <a:lnTo>
                      <a:pt x="853967" y="1563147"/>
                    </a:lnTo>
                    <a:lnTo>
                      <a:pt x="850287" y="1561820"/>
                    </a:lnTo>
                    <a:lnTo>
                      <a:pt x="846607" y="1560227"/>
                    </a:lnTo>
                    <a:lnTo>
                      <a:pt x="842664" y="1558634"/>
                    </a:lnTo>
                    <a:lnTo>
                      <a:pt x="839247" y="1556776"/>
                    </a:lnTo>
                    <a:lnTo>
                      <a:pt x="835829" y="1554918"/>
                    </a:lnTo>
                    <a:lnTo>
                      <a:pt x="832675" y="1552795"/>
                    </a:lnTo>
                    <a:lnTo>
                      <a:pt x="826629" y="1548017"/>
                    </a:lnTo>
                    <a:lnTo>
                      <a:pt x="820583" y="1542973"/>
                    </a:lnTo>
                    <a:lnTo>
                      <a:pt x="815589" y="1536868"/>
                    </a:lnTo>
                    <a:lnTo>
                      <a:pt x="810857" y="1530763"/>
                    </a:lnTo>
                    <a:lnTo>
                      <a:pt x="808754" y="1527312"/>
                    </a:lnTo>
                    <a:lnTo>
                      <a:pt x="806914" y="1524127"/>
                    </a:lnTo>
                    <a:lnTo>
                      <a:pt x="805074" y="1520145"/>
                    </a:lnTo>
                    <a:lnTo>
                      <a:pt x="803497" y="1516694"/>
                    </a:lnTo>
                    <a:lnTo>
                      <a:pt x="801920" y="1512978"/>
                    </a:lnTo>
                    <a:lnTo>
                      <a:pt x="800605" y="1509262"/>
                    </a:lnTo>
                    <a:lnTo>
                      <a:pt x="799554" y="1505546"/>
                    </a:lnTo>
                    <a:lnTo>
                      <a:pt x="798765" y="1501299"/>
                    </a:lnTo>
                    <a:lnTo>
                      <a:pt x="797977" y="1497317"/>
                    </a:lnTo>
                    <a:lnTo>
                      <a:pt x="797714" y="1493335"/>
                    </a:lnTo>
                    <a:lnTo>
                      <a:pt x="797188" y="1489088"/>
                    </a:lnTo>
                    <a:lnTo>
                      <a:pt x="796925" y="1485107"/>
                    </a:lnTo>
                    <a:lnTo>
                      <a:pt x="797188" y="1480594"/>
                    </a:lnTo>
                    <a:lnTo>
                      <a:pt x="797714" y="1476612"/>
                    </a:lnTo>
                    <a:lnTo>
                      <a:pt x="797977" y="1472365"/>
                    </a:lnTo>
                    <a:lnTo>
                      <a:pt x="798765" y="1468384"/>
                    </a:lnTo>
                    <a:lnTo>
                      <a:pt x="799554" y="1464667"/>
                    </a:lnTo>
                    <a:lnTo>
                      <a:pt x="800605" y="1460420"/>
                    </a:lnTo>
                    <a:lnTo>
                      <a:pt x="801920" y="1456704"/>
                    </a:lnTo>
                    <a:lnTo>
                      <a:pt x="803497" y="1452988"/>
                    </a:lnTo>
                    <a:lnTo>
                      <a:pt x="805074" y="1449537"/>
                    </a:lnTo>
                    <a:lnTo>
                      <a:pt x="806914" y="1446086"/>
                    </a:lnTo>
                    <a:lnTo>
                      <a:pt x="808754" y="1442636"/>
                    </a:lnTo>
                    <a:lnTo>
                      <a:pt x="810857" y="1439185"/>
                    </a:lnTo>
                    <a:lnTo>
                      <a:pt x="815589" y="1432814"/>
                    </a:lnTo>
                    <a:lnTo>
                      <a:pt x="820583" y="1427240"/>
                    </a:lnTo>
                    <a:lnTo>
                      <a:pt x="826629" y="1421931"/>
                    </a:lnTo>
                    <a:lnTo>
                      <a:pt x="832675" y="1417153"/>
                    </a:lnTo>
                    <a:lnTo>
                      <a:pt x="835829" y="1415030"/>
                    </a:lnTo>
                    <a:lnTo>
                      <a:pt x="839247" y="1412906"/>
                    </a:lnTo>
                    <a:lnTo>
                      <a:pt x="842664" y="1411048"/>
                    </a:lnTo>
                    <a:lnTo>
                      <a:pt x="846607" y="1409455"/>
                    </a:lnTo>
                    <a:lnTo>
                      <a:pt x="850287" y="1408393"/>
                    </a:lnTo>
                    <a:lnTo>
                      <a:pt x="853967" y="1406801"/>
                    </a:lnTo>
                    <a:lnTo>
                      <a:pt x="857647" y="1405739"/>
                    </a:lnTo>
                    <a:lnTo>
                      <a:pt x="861853" y="1404943"/>
                    </a:lnTo>
                    <a:lnTo>
                      <a:pt x="865796" y="1404146"/>
                    </a:lnTo>
                    <a:lnTo>
                      <a:pt x="869739" y="1403616"/>
                    </a:lnTo>
                    <a:lnTo>
                      <a:pt x="873945" y="1403350"/>
                    </a:lnTo>
                    <a:close/>
                    <a:moveTo>
                      <a:pt x="1480345" y="795338"/>
                    </a:moveTo>
                    <a:lnTo>
                      <a:pt x="1484857" y="795603"/>
                    </a:lnTo>
                    <a:lnTo>
                      <a:pt x="1488839" y="795869"/>
                    </a:lnTo>
                    <a:lnTo>
                      <a:pt x="1493086" y="796134"/>
                    </a:lnTo>
                    <a:lnTo>
                      <a:pt x="1497068" y="797196"/>
                    </a:lnTo>
                    <a:lnTo>
                      <a:pt x="1500784" y="797727"/>
                    </a:lnTo>
                    <a:lnTo>
                      <a:pt x="1505031" y="799054"/>
                    </a:lnTo>
                    <a:lnTo>
                      <a:pt x="1508747" y="800381"/>
                    </a:lnTo>
                    <a:lnTo>
                      <a:pt x="1512198" y="801974"/>
                    </a:lnTo>
                    <a:lnTo>
                      <a:pt x="1515914" y="803567"/>
                    </a:lnTo>
                    <a:lnTo>
                      <a:pt x="1519365" y="805425"/>
                    </a:lnTo>
                    <a:lnTo>
                      <a:pt x="1522816" y="807283"/>
                    </a:lnTo>
                    <a:lnTo>
                      <a:pt x="1526266" y="809406"/>
                    </a:lnTo>
                    <a:lnTo>
                      <a:pt x="1532637" y="814184"/>
                    </a:lnTo>
                    <a:lnTo>
                      <a:pt x="1538211" y="819228"/>
                    </a:lnTo>
                    <a:lnTo>
                      <a:pt x="1543520" y="825068"/>
                    </a:lnTo>
                    <a:lnTo>
                      <a:pt x="1548298" y="831438"/>
                    </a:lnTo>
                    <a:lnTo>
                      <a:pt x="1550422" y="834624"/>
                    </a:lnTo>
                    <a:lnTo>
                      <a:pt x="1552545" y="838074"/>
                    </a:lnTo>
                    <a:lnTo>
                      <a:pt x="1554403" y="841791"/>
                    </a:lnTo>
                    <a:lnTo>
                      <a:pt x="1555996" y="845241"/>
                    </a:lnTo>
                    <a:lnTo>
                      <a:pt x="1557589" y="848958"/>
                    </a:lnTo>
                    <a:lnTo>
                      <a:pt x="1558650" y="852939"/>
                    </a:lnTo>
                    <a:lnTo>
                      <a:pt x="1559712" y="856655"/>
                    </a:lnTo>
                    <a:lnTo>
                      <a:pt x="1560509" y="860637"/>
                    </a:lnTo>
                    <a:lnTo>
                      <a:pt x="1561305" y="864884"/>
                    </a:lnTo>
                    <a:lnTo>
                      <a:pt x="1561836" y="868866"/>
                    </a:lnTo>
                    <a:lnTo>
                      <a:pt x="1562101" y="872847"/>
                    </a:lnTo>
                    <a:lnTo>
                      <a:pt x="1562101" y="877094"/>
                    </a:lnTo>
                    <a:lnTo>
                      <a:pt x="1562101" y="881342"/>
                    </a:lnTo>
                    <a:lnTo>
                      <a:pt x="1561836" y="885589"/>
                    </a:lnTo>
                    <a:lnTo>
                      <a:pt x="1561305" y="889570"/>
                    </a:lnTo>
                    <a:lnTo>
                      <a:pt x="1560509" y="893817"/>
                    </a:lnTo>
                    <a:lnTo>
                      <a:pt x="1559712" y="897534"/>
                    </a:lnTo>
                    <a:lnTo>
                      <a:pt x="1558650" y="901515"/>
                    </a:lnTo>
                    <a:lnTo>
                      <a:pt x="1557589" y="905497"/>
                    </a:lnTo>
                    <a:lnTo>
                      <a:pt x="1555996" y="908948"/>
                    </a:lnTo>
                    <a:lnTo>
                      <a:pt x="1554403" y="912664"/>
                    </a:lnTo>
                    <a:lnTo>
                      <a:pt x="1552545" y="916115"/>
                    </a:lnTo>
                    <a:lnTo>
                      <a:pt x="1550422" y="919565"/>
                    </a:lnTo>
                    <a:lnTo>
                      <a:pt x="1548298" y="923016"/>
                    </a:lnTo>
                    <a:lnTo>
                      <a:pt x="1543520" y="929387"/>
                    </a:lnTo>
                    <a:lnTo>
                      <a:pt x="1538211" y="934961"/>
                    </a:lnTo>
                    <a:lnTo>
                      <a:pt x="1532637" y="940270"/>
                    </a:lnTo>
                    <a:lnTo>
                      <a:pt x="1526266" y="945048"/>
                    </a:lnTo>
                    <a:lnTo>
                      <a:pt x="1522816" y="947171"/>
                    </a:lnTo>
                    <a:lnTo>
                      <a:pt x="1519365" y="949030"/>
                    </a:lnTo>
                    <a:lnTo>
                      <a:pt x="1515914" y="950888"/>
                    </a:lnTo>
                    <a:lnTo>
                      <a:pt x="1512198" y="952480"/>
                    </a:lnTo>
                    <a:lnTo>
                      <a:pt x="1508747" y="953808"/>
                    </a:lnTo>
                    <a:lnTo>
                      <a:pt x="1505031" y="955400"/>
                    </a:lnTo>
                    <a:lnTo>
                      <a:pt x="1500784" y="956197"/>
                    </a:lnTo>
                    <a:lnTo>
                      <a:pt x="1497068" y="957258"/>
                    </a:lnTo>
                    <a:lnTo>
                      <a:pt x="1493086" y="957789"/>
                    </a:lnTo>
                    <a:lnTo>
                      <a:pt x="1488839" y="958586"/>
                    </a:lnTo>
                    <a:lnTo>
                      <a:pt x="1484857" y="958851"/>
                    </a:lnTo>
                    <a:lnTo>
                      <a:pt x="1480345" y="958851"/>
                    </a:lnTo>
                    <a:lnTo>
                      <a:pt x="1476363" y="958851"/>
                    </a:lnTo>
                    <a:lnTo>
                      <a:pt x="1472116" y="958586"/>
                    </a:lnTo>
                    <a:lnTo>
                      <a:pt x="1468134" y="957789"/>
                    </a:lnTo>
                    <a:lnTo>
                      <a:pt x="1464153" y="957258"/>
                    </a:lnTo>
                    <a:lnTo>
                      <a:pt x="1459906" y="956197"/>
                    </a:lnTo>
                    <a:lnTo>
                      <a:pt x="1456189" y="955400"/>
                    </a:lnTo>
                    <a:lnTo>
                      <a:pt x="1452473" y="953808"/>
                    </a:lnTo>
                    <a:lnTo>
                      <a:pt x="1448757" y="952480"/>
                    </a:lnTo>
                    <a:lnTo>
                      <a:pt x="1445306" y="950888"/>
                    </a:lnTo>
                    <a:lnTo>
                      <a:pt x="1441325" y="949030"/>
                    </a:lnTo>
                    <a:lnTo>
                      <a:pt x="1437874" y="947171"/>
                    </a:lnTo>
                    <a:lnTo>
                      <a:pt x="1434954" y="945048"/>
                    </a:lnTo>
                    <a:lnTo>
                      <a:pt x="1428583" y="940270"/>
                    </a:lnTo>
                    <a:lnTo>
                      <a:pt x="1422478" y="934961"/>
                    </a:lnTo>
                    <a:lnTo>
                      <a:pt x="1417435" y="929387"/>
                    </a:lnTo>
                    <a:lnTo>
                      <a:pt x="1412922" y="923016"/>
                    </a:lnTo>
                    <a:lnTo>
                      <a:pt x="1410533" y="919565"/>
                    </a:lnTo>
                    <a:lnTo>
                      <a:pt x="1408675" y="916115"/>
                    </a:lnTo>
                    <a:lnTo>
                      <a:pt x="1406817" y="912664"/>
                    </a:lnTo>
                    <a:lnTo>
                      <a:pt x="1405224" y="908948"/>
                    </a:lnTo>
                    <a:lnTo>
                      <a:pt x="1403632" y="905497"/>
                    </a:lnTo>
                    <a:lnTo>
                      <a:pt x="1402304" y="901515"/>
                    </a:lnTo>
                    <a:lnTo>
                      <a:pt x="1401243" y="897534"/>
                    </a:lnTo>
                    <a:lnTo>
                      <a:pt x="1400446" y="893817"/>
                    </a:lnTo>
                    <a:lnTo>
                      <a:pt x="1399650" y="889570"/>
                    </a:lnTo>
                    <a:lnTo>
                      <a:pt x="1399385" y="885589"/>
                    </a:lnTo>
                    <a:lnTo>
                      <a:pt x="1398854" y="881342"/>
                    </a:lnTo>
                    <a:lnTo>
                      <a:pt x="1398588" y="877094"/>
                    </a:lnTo>
                    <a:lnTo>
                      <a:pt x="1398854" y="872847"/>
                    </a:lnTo>
                    <a:lnTo>
                      <a:pt x="1399385" y="868866"/>
                    </a:lnTo>
                    <a:lnTo>
                      <a:pt x="1399650" y="864884"/>
                    </a:lnTo>
                    <a:lnTo>
                      <a:pt x="1400446" y="860637"/>
                    </a:lnTo>
                    <a:lnTo>
                      <a:pt x="1401243" y="856655"/>
                    </a:lnTo>
                    <a:lnTo>
                      <a:pt x="1402304" y="852939"/>
                    </a:lnTo>
                    <a:lnTo>
                      <a:pt x="1403632" y="848958"/>
                    </a:lnTo>
                    <a:lnTo>
                      <a:pt x="1405224" y="845241"/>
                    </a:lnTo>
                    <a:lnTo>
                      <a:pt x="1406817" y="841791"/>
                    </a:lnTo>
                    <a:lnTo>
                      <a:pt x="1408675" y="838074"/>
                    </a:lnTo>
                    <a:lnTo>
                      <a:pt x="1410533" y="834624"/>
                    </a:lnTo>
                    <a:lnTo>
                      <a:pt x="1412922" y="831438"/>
                    </a:lnTo>
                    <a:lnTo>
                      <a:pt x="1417435" y="825068"/>
                    </a:lnTo>
                    <a:lnTo>
                      <a:pt x="1422478" y="819228"/>
                    </a:lnTo>
                    <a:lnTo>
                      <a:pt x="1428583" y="814184"/>
                    </a:lnTo>
                    <a:lnTo>
                      <a:pt x="1434954" y="809406"/>
                    </a:lnTo>
                    <a:lnTo>
                      <a:pt x="1437874" y="807283"/>
                    </a:lnTo>
                    <a:lnTo>
                      <a:pt x="1441325" y="805425"/>
                    </a:lnTo>
                    <a:lnTo>
                      <a:pt x="1445306" y="803567"/>
                    </a:lnTo>
                    <a:lnTo>
                      <a:pt x="1448757" y="801974"/>
                    </a:lnTo>
                    <a:lnTo>
                      <a:pt x="1452473" y="800381"/>
                    </a:lnTo>
                    <a:lnTo>
                      <a:pt x="1456189" y="799054"/>
                    </a:lnTo>
                    <a:lnTo>
                      <a:pt x="1459906" y="797727"/>
                    </a:lnTo>
                    <a:lnTo>
                      <a:pt x="1464153" y="797196"/>
                    </a:lnTo>
                    <a:lnTo>
                      <a:pt x="1468134" y="796134"/>
                    </a:lnTo>
                    <a:lnTo>
                      <a:pt x="1472116" y="795869"/>
                    </a:lnTo>
                    <a:lnTo>
                      <a:pt x="1476363" y="795603"/>
                    </a:lnTo>
                    <a:lnTo>
                      <a:pt x="1480345" y="795338"/>
                    </a:lnTo>
                    <a:close/>
                    <a:moveTo>
                      <a:pt x="876984" y="177800"/>
                    </a:moveTo>
                    <a:lnTo>
                      <a:pt x="883326" y="178065"/>
                    </a:lnTo>
                    <a:lnTo>
                      <a:pt x="889669" y="179124"/>
                    </a:lnTo>
                    <a:lnTo>
                      <a:pt x="895482" y="180713"/>
                    </a:lnTo>
                    <a:lnTo>
                      <a:pt x="901032" y="182832"/>
                    </a:lnTo>
                    <a:lnTo>
                      <a:pt x="906581" y="185215"/>
                    </a:lnTo>
                    <a:lnTo>
                      <a:pt x="911867" y="188393"/>
                    </a:lnTo>
                    <a:lnTo>
                      <a:pt x="916359" y="191836"/>
                    </a:lnTo>
                    <a:lnTo>
                      <a:pt x="920851" y="196074"/>
                    </a:lnTo>
                    <a:lnTo>
                      <a:pt x="924815" y="200311"/>
                    </a:lnTo>
                    <a:lnTo>
                      <a:pt x="928251" y="205078"/>
                    </a:lnTo>
                    <a:lnTo>
                      <a:pt x="931422" y="210375"/>
                    </a:lnTo>
                    <a:lnTo>
                      <a:pt x="934065" y="215672"/>
                    </a:lnTo>
                    <a:lnTo>
                      <a:pt x="936179" y="221498"/>
                    </a:lnTo>
                    <a:lnTo>
                      <a:pt x="937764" y="227325"/>
                    </a:lnTo>
                    <a:lnTo>
                      <a:pt x="938821" y="233681"/>
                    </a:lnTo>
                    <a:lnTo>
                      <a:pt x="939086" y="240037"/>
                    </a:lnTo>
                    <a:lnTo>
                      <a:pt x="939086" y="766534"/>
                    </a:lnTo>
                    <a:lnTo>
                      <a:pt x="945956" y="770772"/>
                    </a:lnTo>
                    <a:lnTo>
                      <a:pt x="952827" y="775539"/>
                    </a:lnTo>
                    <a:lnTo>
                      <a:pt x="959169" y="780835"/>
                    </a:lnTo>
                    <a:lnTo>
                      <a:pt x="964983" y="786397"/>
                    </a:lnTo>
                    <a:lnTo>
                      <a:pt x="971061" y="792488"/>
                    </a:lnTo>
                    <a:lnTo>
                      <a:pt x="976082" y="798844"/>
                    </a:lnTo>
                    <a:lnTo>
                      <a:pt x="980839" y="805465"/>
                    </a:lnTo>
                    <a:lnTo>
                      <a:pt x="985331" y="812351"/>
                    </a:lnTo>
                    <a:lnTo>
                      <a:pt x="989295" y="819502"/>
                    </a:lnTo>
                    <a:lnTo>
                      <a:pt x="992995" y="826917"/>
                    </a:lnTo>
                    <a:lnTo>
                      <a:pt x="995902" y="834862"/>
                    </a:lnTo>
                    <a:lnTo>
                      <a:pt x="998545" y="843072"/>
                    </a:lnTo>
                    <a:lnTo>
                      <a:pt x="1000394" y="851282"/>
                    </a:lnTo>
                    <a:lnTo>
                      <a:pt x="1001980" y="859757"/>
                    </a:lnTo>
                    <a:lnTo>
                      <a:pt x="1002773" y="868497"/>
                    </a:lnTo>
                    <a:lnTo>
                      <a:pt x="1003301" y="877236"/>
                    </a:lnTo>
                    <a:lnTo>
                      <a:pt x="1002773" y="883857"/>
                    </a:lnTo>
                    <a:lnTo>
                      <a:pt x="1002244" y="889948"/>
                    </a:lnTo>
                    <a:lnTo>
                      <a:pt x="1001716" y="896569"/>
                    </a:lnTo>
                    <a:lnTo>
                      <a:pt x="1000394" y="902925"/>
                    </a:lnTo>
                    <a:lnTo>
                      <a:pt x="999073" y="909017"/>
                    </a:lnTo>
                    <a:lnTo>
                      <a:pt x="997223" y="915108"/>
                    </a:lnTo>
                    <a:lnTo>
                      <a:pt x="995373" y="921199"/>
                    </a:lnTo>
                    <a:lnTo>
                      <a:pt x="993259" y="926761"/>
                    </a:lnTo>
                    <a:lnTo>
                      <a:pt x="990352" y="932322"/>
                    </a:lnTo>
                    <a:lnTo>
                      <a:pt x="987445" y="938149"/>
                    </a:lnTo>
                    <a:lnTo>
                      <a:pt x="984803" y="943446"/>
                    </a:lnTo>
                    <a:lnTo>
                      <a:pt x="981367" y="948478"/>
                    </a:lnTo>
                    <a:lnTo>
                      <a:pt x="977932" y="953509"/>
                    </a:lnTo>
                    <a:lnTo>
                      <a:pt x="973968" y="958541"/>
                    </a:lnTo>
                    <a:lnTo>
                      <a:pt x="970004" y="962779"/>
                    </a:lnTo>
                    <a:lnTo>
                      <a:pt x="965512" y="967281"/>
                    </a:lnTo>
                    <a:lnTo>
                      <a:pt x="961284" y="971783"/>
                    </a:lnTo>
                    <a:lnTo>
                      <a:pt x="956527" y="975756"/>
                    </a:lnTo>
                    <a:lnTo>
                      <a:pt x="951770" y="979464"/>
                    </a:lnTo>
                    <a:lnTo>
                      <a:pt x="946749" y="982906"/>
                    </a:lnTo>
                    <a:lnTo>
                      <a:pt x="941728" y="986349"/>
                    </a:lnTo>
                    <a:lnTo>
                      <a:pt x="936443" y="989527"/>
                    </a:lnTo>
                    <a:lnTo>
                      <a:pt x="930893" y="992441"/>
                    </a:lnTo>
                    <a:lnTo>
                      <a:pt x="925344" y="994824"/>
                    </a:lnTo>
                    <a:lnTo>
                      <a:pt x="919530" y="996943"/>
                    </a:lnTo>
                    <a:lnTo>
                      <a:pt x="913716" y="999062"/>
                    </a:lnTo>
                    <a:lnTo>
                      <a:pt x="907374" y="1000915"/>
                    </a:lnTo>
                    <a:lnTo>
                      <a:pt x="901560" y="1001975"/>
                    </a:lnTo>
                    <a:lnTo>
                      <a:pt x="895218" y="1003299"/>
                    </a:lnTo>
                    <a:lnTo>
                      <a:pt x="888611" y="1004358"/>
                    </a:lnTo>
                    <a:lnTo>
                      <a:pt x="882269" y="1004623"/>
                    </a:lnTo>
                    <a:lnTo>
                      <a:pt x="875663" y="1004888"/>
                    </a:lnTo>
                    <a:lnTo>
                      <a:pt x="866678" y="1004623"/>
                    </a:lnTo>
                    <a:lnTo>
                      <a:pt x="857693" y="1003564"/>
                    </a:lnTo>
                    <a:lnTo>
                      <a:pt x="849236" y="1001975"/>
                    </a:lnTo>
                    <a:lnTo>
                      <a:pt x="840780" y="999856"/>
                    </a:lnTo>
                    <a:lnTo>
                      <a:pt x="832324" y="997473"/>
                    </a:lnTo>
                    <a:lnTo>
                      <a:pt x="824396" y="994030"/>
                    </a:lnTo>
                    <a:lnTo>
                      <a:pt x="816732" y="990587"/>
                    </a:lnTo>
                    <a:lnTo>
                      <a:pt x="809333" y="986084"/>
                    </a:lnTo>
                    <a:lnTo>
                      <a:pt x="802198" y="981317"/>
                    </a:lnTo>
                    <a:lnTo>
                      <a:pt x="795591" y="976286"/>
                    </a:lnTo>
                    <a:lnTo>
                      <a:pt x="788984" y="970724"/>
                    </a:lnTo>
                    <a:lnTo>
                      <a:pt x="783170" y="964633"/>
                    </a:lnTo>
                    <a:lnTo>
                      <a:pt x="777357" y="958541"/>
                    </a:lnTo>
                    <a:lnTo>
                      <a:pt x="772600" y="951920"/>
                    </a:lnTo>
                    <a:lnTo>
                      <a:pt x="767843" y="944770"/>
                    </a:lnTo>
                    <a:lnTo>
                      <a:pt x="763351" y="937354"/>
                    </a:lnTo>
                    <a:lnTo>
                      <a:pt x="413204" y="937354"/>
                    </a:lnTo>
                    <a:lnTo>
                      <a:pt x="406597" y="937090"/>
                    </a:lnTo>
                    <a:lnTo>
                      <a:pt x="400519" y="936295"/>
                    </a:lnTo>
                    <a:lnTo>
                      <a:pt x="394705" y="934706"/>
                    </a:lnTo>
                    <a:lnTo>
                      <a:pt x="388627" y="932322"/>
                    </a:lnTo>
                    <a:lnTo>
                      <a:pt x="383342" y="929939"/>
                    </a:lnTo>
                    <a:lnTo>
                      <a:pt x="378321" y="926761"/>
                    </a:lnTo>
                    <a:lnTo>
                      <a:pt x="373564" y="923053"/>
                    </a:lnTo>
                    <a:lnTo>
                      <a:pt x="368808" y="919345"/>
                    </a:lnTo>
                    <a:lnTo>
                      <a:pt x="365108" y="914843"/>
                    </a:lnTo>
                    <a:lnTo>
                      <a:pt x="361408" y="909811"/>
                    </a:lnTo>
                    <a:lnTo>
                      <a:pt x="358237" y="904779"/>
                    </a:lnTo>
                    <a:lnTo>
                      <a:pt x="355859" y="899483"/>
                    </a:lnTo>
                    <a:lnTo>
                      <a:pt x="353480" y="893921"/>
                    </a:lnTo>
                    <a:lnTo>
                      <a:pt x="352159" y="887830"/>
                    </a:lnTo>
                    <a:lnTo>
                      <a:pt x="351102" y="881474"/>
                    </a:lnTo>
                    <a:lnTo>
                      <a:pt x="350838" y="875382"/>
                    </a:lnTo>
                    <a:lnTo>
                      <a:pt x="351102" y="868761"/>
                    </a:lnTo>
                    <a:lnTo>
                      <a:pt x="352159" y="862670"/>
                    </a:lnTo>
                    <a:lnTo>
                      <a:pt x="353480" y="856844"/>
                    </a:lnTo>
                    <a:lnTo>
                      <a:pt x="355859" y="850752"/>
                    </a:lnTo>
                    <a:lnTo>
                      <a:pt x="358237" y="845456"/>
                    </a:lnTo>
                    <a:lnTo>
                      <a:pt x="361408" y="840424"/>
                    </a:lnTo>
                    <a:lnTo>
                      <a:pt x="365108" y="835392"/>
                    </a:lnTo>
                    <a:lnTo>
                      <a:pt x="368808" y="831154"/>
                    </a:lnTo>
                    <a:lnTo>
                      <a:pt x="373564" y="827447"/>
                    </a:lnTo>
                    <a:lnTo>
                      <a:pt x="378321" y="823474"/>
                    </a:lnTo>
                    <a:lnTo>
                      <a:pt x="383342" y="820296"/>
                    </a:lnTo>
                    <a:lnTo>
                      <a:pt x="388627" y="817913"/>
                    </a:lnTo>
                    <a:lnTo>
                      <a:pt x="394705" y="815794"/>
                    </a:lnTo>
                    <a:lnTo>
                      <a:pt x="400519" y="814205"/>
                    </a:lnTo>
                    <a:lnTo>
                      <a:pt x="406597" y="813146"/>
                    </a:lnTo>
                    <a:lnTo>
                      <a:pt x="413204" y="812881"/>
                    </a:lnTo>
                    <a:lnTo>
                      <a:pt x="765465" y="812881"/>
                    </a:lnTo>
                    <a:lnTo>
                      <a:pt x="770222" y="805730"/>
                    </a:lnTo>
                    <a:lnTo>
                      <a:pt x="775507" y="798579"/>
                    </a:lnTo>
                    <a:lnTo>
                      <a:pt x="780792" y="791959"/>
                    </a:lnTo>
                    <a:lnTo>
                      <a:pt x="786870" y="785602"/>
                    </a:lnTo>
                    <a:lnTo>
                      <a:pt x="793477" y="779511"/>
                    </a:lnTo>
                    <a:lnTo>
                      <a:pt x="800348" y="774214"/>
                    </a:lnTo>
                    <a:lnTo>
                      <a:pt x="807483" y="769183"/>
                    </a:lnTo>
                    <a:lnTo>
                      <a:pt x="815147" y="764945"/>
                    </a:lnTo>
                    <a:lnTo>
                      <a:pt x="815147" y="240037"/>
                    </a:lnTo>
                    <a:lnTo>
                      <a:pt x="815411" y="233681"/>
                    </a:lnTo>
                    <a:lnTo>
                      <a:pt x="816204" y="227325"/>
                    </a:lnTo>
                    <a:lnTo>
                      <a:pt x="817789" y="221498"/>
                    </a:lnTo>
                    <a:lnTo>
                      <a:pt x="819639" y="215672"/>
                    </a:lnTo>
                    <a:lnTo>
                      <a:pt x="822546" y="210375"/>
                    </a:lnTo>
                    <a:lnTo>
                      <a:pt x="825717" y="205078"/>
                    </a:lnTo>
                    <a:lnTo>
                      <a:pt x="829153" y="200311"/>
                    </a:lnTo>
                    <a:lnTo>
                      <a:pt x="833116" y="196074"/>
                    </a:lnTo>
                    <a:lnTo>
                      <a:pt x="837609" y="191836"/>
                    </a:lnTo>
                    <a:lnTo>
                      <a:pt x="842366" y="188393"/>
                    </a:lnTo>
                    <a:lnTo>
                      <a:pt x="847387" y="185215"/>
                    </a:lnTo>
                    <a:lnTo>
                      <a:pt x="852936" y="182832"/>
                    </a:lnTo>
                    <a:lnTo>
                      <a:pt x="858486" y="180713"/>
                    </a:lnTo>
                    <a:lnTo>
                      <a:pt x="864564" y="179124"/>
                    </a:lnTo>
                    <a:lnTo>
                      <a:pt x="870642" y="178065"/>
                    </a:lnTo>
                    <a:lnTo>
                      <a:pt x="876984" y="177800"/>
                    </a:lnTo>
                    <a:close/>
                    <a:moveTo>
                      <a:pt x="856991" y="124392"/>
                    </a:moveTo>
                    <a:lnTo>
                      <a:pt x="837683" y="125450"/>
                    </a:lnTo>
                    <a:lnTo>
                      <a:pt x="818374" y="126774"/>
                    </a:lnTo>
                    <a:lnTo>
                      <a:pt x="799594" y="128362"/>
                    </a:lnTo>
                    <a:lnTo>
                      <a:pt x="780550" y="130479"/>
                    </a:lnTo>
                    <a:lnTo>
                      <a:pt x="762034" y="132861"/>
                    </a:lnTo>
                    <a:lnTo>
                      <a:pt x="743255" y="136037"/>
                    </a:lnTo>
                    <a:lnTo>
                      <a:pt x="725004" y="139478"/>
                    </a:lnTo>
                    <a:lnTo>
                      <a:pt x="706489" y="143712"/>
                    </a:lnTo>
                    <a:lnTo>
                      <a:pt x="688502" y="147947"/>
                    </a:lnTo>
                    <a:lnTo>
                      <a:pt x="670516" y="152975"/>
                    </a:lnTo>
                    <a:lnTo>
                      <a:pt x="653059" y="158269"/>
                    </a:lnTo>
                    <a:lnTo>
                      <a:pt x="635337" y="164091"/>
                    </a:lnTo>
                    <a:lnTo>
                      <a:pt x="617880" y="169914"/>
                    </a:lnTo>
                    <a:lnTo>
                      <a:pt x="600687" y="176530"/>
                    </a:lnTo>
                    <a:lnTo>
                      <a:pt x="583759" y="183412"/>
                    </a:lnTo>
                    <a:lnTo>
                      <a:pt x="567095" y="191087"/>
                    </a:lnTo>
                    <a:lnTo>
                      <a:pt x="550432" y="198762"/>
                    </a:lnTo>
                    <a:lnTo>
                      <a:pt x="534297" y="206967"/>
                    </a:lnTo>
                    <a:lnTo>
                      <a:pt x="517898" y="215436"/>
                    </a:lnTo>
                    <a:lnTo>
                      <a:pt x="502292" y="224170"/>
                    </a:lnTo>
                    <a:lnTo>
                      <a:pt x="486686" y="233698"/>
                    </a:lnTo>
                    <a:lnTo>
                      <a:pt x="471345" y="242961"/>
                    </a:lnTo>
                    <a:lnTo>
                      <a:pt x="456268" y="253018"/>
                    </a:lnTo>
                    <a:lnTo>
                      <a:pt x="441192" y="263340"/>
                    </a:lnTo>
                    <a:lnTo>
                      <a:pt x="426379" y="274191"/>
                    </a:lnTo>
                    <a:lnTo>
                      <a:pt x="412361" y="285042"/>
                    </a:lnTo>
                    <a:lnTo>
                      <a:pt x="398342" y="296423"/>
                    </a:lnTo>
                    <a:lnTo>
                      <a:pt x="384588" y="308333"/>
                    </a:lnTo>
                    <a:lnTo>
                      <a:pt x="371098" y="320243"/>
                    </a:lnTo>
                    <a:lnTo>
                      <a:pt x="357608" y="332417"/>
                    </a:lnTo>
                    <a:lnTo>
                      <a:pt x="344648" y="344856"/>
                    </a:lnTo>
                    <a:lnTo>
                      <a:pt x="332216" y="358089"/>
                    </a:lnTo>
                    <a:lnTo>
                      <a:pt x="319784" y="371323"/>
                    </a:lnTo>
                    <a:lnTo>
                      <a:pt x="307617" y="384820"/>
                    </a:lnTo>
                    <a:lnTo>
                      <a:pt x="295979" y="398583"/>
                    </a:lnTo>
                    <a:lnTo>
                      <a:pt x="284870" y="412610"/>
                    </a:lnTo>
                    <a:lnTo>
                      <a:pt x="273761" y="427167"/>
                    </a:lnTo>
                    <a:lnTo>
                      <a:pt x="263181" y="441458"/>
                    </a:lnTo>
                    <a:lnTo>
                      <a:pt x="252865" y="456544"/>
                    </a:lnTo>
                    <a:lnTo>
                      <a:pt x="242814" y="471630"/>
                    </a:lnTo>
                    <a:lnTo>
                      <a:pt x="233027" y="486980"/>
                    </a:lnTo>
                    <a:lnTo>
                      <a:pt x="224034" y="502596"/>
                    </a:lnTo>
                    <a:lnTo>
                      <a:pt x="215041" y="518740"/>
                    </a:lnTo>
                    <a:lnTo>
                      <a:pt x="206577" y="534620"/>
                    </a:lnTo>
                    <a:lnTo>
                      <a:pt x="198377" y="551029"/>
                    </a:lnTo>
                    <a:lnTo>
                      <a:pt x="190707" y="567438"/>
                    </a:lnTo>
                    <a:lnTo>
                      <a:pt x="183301" y="584112"/>
                    </a:lnTo>
                    <a:lnTo>
                      <a:pt x="176424" y="601315"/>
                    </a:lnTo>
                    <a:lnTo>
                      <a:pt x="169811" y="618253"/>
                    </a:lnTo>
                    <a:lnTo>
                      <a:pt x="163992" y="635986"/>
                    </a:lnTo>
                    <a:lnTo>
                      <a:pt x="157908" y="653454"/>
                    </a:lnTo>
                    <a:lnTo>
                      <a:pt x="152883" y="670921"/>
                    </a:lnTo>
                    <a:lnTo>
                      <a:pt x="147857" y="689183"/>
                    </a:lnTo>
                    <a:lnTo>
                      <a:pt x="143625" y="707180"/>
                    </a:lnTo>
                    <a:lnTo>
                      <a:pt x="139393" y="725707"/>
                    </a:lnTo>
                    <a:lnTo>
                      <a:pt x="135955" y="743704"/>
                    </a:lnTo>
                    <a:lnTo>
                      <a:pt x="132781" y="762495"/>
                    </a:lnTo>
                    <a:lnTo>
                      <a:pt x="130400" y="781551"/>
                    </a:lnTo>
                    <a:lnTo>
                      <a:pt x="128019" y="800342"/>
                    </a:lnTo>
                    <a:lnTo>
                      <a:pt x="126168" y="819133"/>
                    </a:lnTo>
                    <a:lnTo>
                      <a:pt x="125110" y="838189"/>
                    </a:lnTo>
                    <a:lnTo>
                      <a:pt x="124316" y="857509"/>
                    </a:lnTo>
                    <a:lnTo>
                      <a:pt x="124052" y="877094"/>
                    </a:lnTo>
                    <a:lnTo>
                      <a:pt x="124316" y="896414"/>
                    </a:lnTo>
                    <a:lnTo>
                      <a:pt x="125110" y="915735"/>
                    </a:lnTo>
                    <a:lnTo>
                      <a:pt x="126168" y="934791"/>
                    </a:lnTo>
                    <a:lnTo>
                      <a:pt x="128019" y="953846"/>
                    </a:lnTo>
                    <a:lnTo>
                      <a:pt x="130400" y="972637"/>
                    </a:lnTo>
                    <a:lnTo>
                      <a:pt x="132781" y="991428"/>
                    </a:lnTo>
                    <a:lnTo>
                      <a:pt x="135955" y="1009955"/>
                    </a:lnTo>
                    <a:lnTo>
                      <a:pt x="139393" y="1028481"/>
                    </a:lnTo>
                    <a:lnTo>
                      <a:pt x="143625" y="1046743"/>
                    </a:lnTo>
                    <a:lnTo>
                      <a:pt x="147857" y="1065005"/>
                    </a:lnTo>
                    <a:lnTo>
                      <a:pt x="152883" y="1082737"/>
                    </a:lnTo>
                    <a:lnTo>
                      <a:pt x="157908" y="1100734"/>
                    </a:lnTo>
                    <a:lnTo>
                      <a:pt x="163992" y="1118202"/>
                    </a:lnTo>
                    <a:lnTo>
                      <a:pt x="169811" y="1135405"/>
                    </a:lnTo>
                    <a:lnTo>
                      <a:pt x="176424" y="1152608"/>
                    </a:lnTo>
                    <a:lnTo>
                      <a:pt x="183301" y="1169547"/>
                    </a:lnTo>
                    <a:lnTo>
                      <a:pt x="190707" y="1186485"/>
                    </a:lnTo>
                    <a:lnTo>
                      <a:pt x="198377" y="1203159"/>
                    </a:lnTo>
                    <a:lnTo>
                      <a:pt x="206577" y="1219568"/>
                    </a:lnTo>
                    <a:lnTo>
                      <a:pt x="215041" y="1235448"/>
                    </a:lnTo>
                    <a:lnTo>
                      <a:pt x="224034" y="1251592"/>
                    </a:lnTo>
                    <a:lnTo>
                      <a:pt x="233027" y="1267208"/>
                    </a:lnTo>
                    <a:lnTo>
                      <a:pt x="242814" y="1282558"/>
                    </a:lnTo>
                    <a:lnTo>
                      <a:pt x="252865" y="1297644"/>
                    </a:lnTo>
                    <a:lnTo>
                      <a:pt x="263181" y="1312200"/>
                    </a:lnTo>
                    <a:lnTo>
                      <a:pt x="273761" y="1327021"/>
                    </a:lnTo>
                    <a:lnTo>
                      <a:pt x="284870" y="1341578"/>
                    </a:lnTo>
                    <a:lnTo>
                      <a:pt x="295979" y="1355605"/>
                    </a:lnTo>
                    <a:lnTo>
                      <a:pt x="307617" y="1369368"/>
                    </a:lnTo>
                    <a:lnTo>
                      <a:pt x="319784" y="1382865"/>
                    </a:lnTo>
                    <a:lnTo>
                      <a:pt x="332216" y="1396099"/>
                    </a:lnTo>
                    <a:lnTo>
                      <a:pt x="344648" y="1408803"/>
                    </a:lnTo>
                    <a:lnTo>
                      <a:pt x="357608" y="1421771"/>
                    </a:lnTo>
                    <a:lnTo>
                      <a:pt x="371098" y="1433946"/>
                    </a:lnTo>
                    <a:lnTo>
                      <a:pt x="384588" y="1445855"/>
                    </a:lnTo>
                    <a:lnTo>
                      <a:pt x="398342" y="1457501"/>
                    </a:lnTo>
                    <a:lnTo>
                      <a:pt x="412361" y="1469146"/>
                    </a:lnTo>
                    <a:lnTo>
                      <a:pt x="426379" y="1479997"/>
                    </a:lnTo>
                    <a:lnTo>
                      <a:pt x="441192" y="1490848"/>
                    </a:lnTo>
                    <a:lnTo>
                      <a:pt x="456268" y="1501170"/>
                    </a:lnTo>
                    <a:lnTo>
                      <a:pt x="471345" y="1511227"/>
                    </a:lnTo>
                    <a:lnTo>
                      <a:pt x="486686" y="1520490"/>
                    </a:lnTo>
                    <a:lnTo>
                      <a:pt x="502292" y="1530018"/>
                    </a:lnTo>
                    <a:lnTo>
                      <a:pt x="517898" y="1538752"/>
                    </a:lnTo>
                    <a:lnTo>
                      <a:pt x="534297" y="1547221"/>
                    </a:lnTo>
                    <a:lnTo>
                      <a:pt x="550432" y="1555426"/>
                    </a:lnTo>
                    <a:lnTo>
                      <a:pt x="567095" y="1563101"/>
                    </a:lnTo>
                    <a:lnTo>
                      <a:pt x="583759" y="1570512"/>
                    </a:lnTo>
                    <a:lnTo>
                      <a:pt x="600687" y="1577393"/>
                    </a:lnTo>
                    <a:lnTo>
                      <a:pt x="617880" y="1583745"/>
                    </a:lnTo>
                    <a:lnTo>
                      <a:pt x="635337" y="1590097"/>
                    </a:lnTo>
                    <a:lnTo>
                      <a:pt x="653059" y="1595655"/>
                    </a:lnTo>
                    <a:lnTo>
                      <a:pt x="670516" y="1601213"/>
                    </a:lnTo>
                    <a:lnTo>
                      <a:pt x="688502" y="1605712"/>
                    </a:lnTo>
                    <a:lnTo>
                      <a:pt x="706489" y="1610476"/>
                    </a:lnTo>
                    <a:lnTo>
                      <a:pt x="725004" y="1614181"/>
                    </a:lnTo>
                    <a:lnTo>
                      <a:pt x="743255" y="1618151"/>
                    </a:lnTo>
                    <a:lnTo>
                      <a:pt x="762034" y="1620798"/>
                    </a:lnTo>
                    <a:lnTo>
                      <a:pt x="780550" y="1623709"/>
                    </a:lnTo>
                    <a:lnTo>
                      <a:pt x="799594" y="1625826"/>
                    </a:lnTo>
                    <a:lnTo>
                      <a:pt x="818374" y="1627414"/>
                    </a:lnTo>
                    <a:lnTo>
                      <a:pt x="837683" y="1628738"/>
                    </a:lnTo>
                    <a:lnTo>
                      <a:pt x="856991" y="1629267"/>
                    </a:lnTo>
                    <a:lnTo>
                      <a:pt x="876300" y="1629532"/>
                    </a:lnTo>
                    <a:lnTo>
                      <a:pt x="895873" y="1629267"/>
                    </a:lnTo>
                    <a:lnTo>
                      <a:pt x="914918" y="1628738"/>
                    </a:lnTo>
                    <a:lnTo>
                      <a:pt x="933962" y="1627414"/>
                    </a:lnTo>
                    <a:lnTo>
                      <a:pt x="953271" y="1625826"/>
                    </a:lnTo>
                    <a:lnTo>
                      <a:pt x="972050" y="1623709"/>
                    </a:lnTo>
                    <a:lnTo>
                      <a:pt x="990830" y="1620798"/>
                    </a:lnTo>
                    <a:lnTo>
                      <a:pt x="1009345" y="1618151"/>
                    </a:lnTo>
                    <a:lnTo>
                      <a:pt x="1027861" y="1614181"/>
                    </a:lnTo>
                    <a:lnTo>
                      <a:pt x="1045847" y="1610476"/>
                    </a:lnTo>
                    <a:lnTo>
                      <a:pt x="1064098" y="1605712"/>
                    </a:lnTo>
                    <a:lnTo>
                      <a:pt x="1082084" y="1601213"/>
                    </a:lnTo>
                    <a:lnTo>
                      <a:pt x="1099806" y="1595655"/>
                    </a:lnTo>
                    <a:lnTo>
                      <a:pt x="1117263" y="1590097"/>
                    </a:lnTo>
                    <a:lnTo>
                      <a:pt x="1134720" y="1583745"/>
                    </a:lnTo>
                    <a:lnTo>
                      <a:pt x="1151913" y="1577393"/>
                    </a:lnTo>
                    <a:lnTo>
                      <a:pt x="1168841" y="1570512"/>
                    </a:lnTo>
                    <a:lnTo>
                      <a:pt x="1185769" y="1563101"/>
                    </a:lnTo>
                    <a:lnTo>
                      <a:pt x="1201904" y="1555426"/>
                    </a:lnTo>
                    <a:lnTo>
                      <a:pt x="1218568" y="1547221"/>
                    </a:lnTo>
                    <a:lnTo>
                      <a:pt x="1234702" y="1538752"/>
                    </a:lnTo>
                    <a:lnTo>
                      <a:pt x="1250573" y="1530018"/>
                    </a:lnTo>
                    <a:lnTo>
                      <a:pt x="1265914" y="1520490"/>
                    </a:lnTo>
                    <a:lnTo>
                      <a:pt x="1281255" y="1511227"/>
                    </a:lnTo>
                    <a:lnTo>
                      <a:pt x="1296596" y="1501170"/>
                    </a:lnTo>
                    <a:lnTo>
                      <a:pt x="1311408" y="1490848"/>
                    </a:lnTo>
                    <a:lnTo>
                      <a:pt x="1325956" y="1479997"/>
                    </a:lnTo>
                    <a:lnTo>
                      <a:pt x="1340504" y="1469146"/>
                    </a:lnTo>
                    <a:lnTo>
                      <a:pt x="1354522" y="1457501"/>
                    </a:lnTo>
                    <a:lnTo>
                      <a:pt x="1368277" y="1445855"/>
                    </a:lnTo>
                    <a:lnTo>
                      <a:pt x="1381766" y="1433946"/>
                    </a:lnTo>
                    <a:lnTo>
                      <a:pt x="1394991" y="1421771"/>
                    </a:lnTo>
                    <a:lnTo>
                      <a:pt x="1407952" y="1408803"/>
                    </a:lnTo>
                    <a:lnTo>
                      <a:pt x="1420384" y="1396099"/>
                    </a:lnTo>
                    <a:lnTo>
                      <a:pt x="1432815" y="1382865"/>
                    </a:lnTo>
                    <a:lnTo>
                      <a:pt x="1444718" y="1369368"/>
                    </a:lnTo>
                    <a:lnTo>
                      <a:pt x="1456356" y="1355605"/>
                    </a:lnTo>
                    <a:lnTo>
                      <a:pt x="1467730" y="1341578"/>
                    </a:lnTo>
                    <a:lnTo>
                      <a:pt x="1479104" y="1327021"/>
                    </a:lnTo>
                    <a:lnTo>
                      <a:pt x="1489684" y="1312200"/>
                    </a:lnTo>
                    <a:lnTo>
                      <a:pt x="1499735" y="1297644"/>
                    </a:lnTo>
                    <a:lnTo>
                      <a:pt x="1509786" y="1282558"/>
                    </a:lnTo>
                    <a:lnTo>
                      <a:pt x="1519308" y="1267208"/>
                    </a:lnTo>
                    <a:lnTo>
                      <a:pt x="1528830" y="1251592"/>
                    </a:lnTo>
                    <a:lnTo>
                      <a:pt x="1537559" y="1235448"/>
                    </a:lnTo>
                    <a:lnTo>
                      <a:pt x="1546023" y="1219568"/>
                    </a:lnTo>
                    <a:lnTo>
                      <a:pt x="1554223" y="1203159"/>
                    </a:lnTo>
                    <a:lnTo>
                      <a:pt x="1561893" y="1186485"/>
                    </a:lnTo>
                    <a:lnTo>
                      <a:pt x="1569299" y="1169547"/>
                    </a:lnTo>
                    <a:lnTo>
                      <a:pt x="1576176" y="1152608"/>
                    </a:lnTo>
                    <a:lnTo>
                      <a:pt x="1582789" y="1135405"/>
                    </a:lnTo>
                    <a:lnTo>
                      <a:pt x="1588873" y="1118202"/>
                    </a:lnTo>
                    <a:lnTo>
                      <a:pt x="1594692" y="1100734"/>
                    </a:lnTo>
                    <a:lnTo>
                      <a:pt x="1599982" y="1082737"/>
                    </a:lnTo>
                    <a:lnTo>
                      <a:pt x="1604743" y="1065005"/>
                    </a:lnTo>
                    <a:lnTo>
                      <a:pt x="1608975" y="1046743"/>
                    </a:lnTo>
                    <a:lnTo>
                      <a:pt x="1613207" y="1028481"/>
                    </a:lnTo>
                    <a:lnTo>
                      <a:pt x="1616645" y="1009955"/>
                    </a:lnTo>
                    <a:lnTo>
                      <a:pt x="1619555" y="991428"/>
                    </a:lnTo>
                    <a:lnTo>
                      <a:pt x="1622464" y="972637"/>
                    </a:lnTo>
                    <a:lnTo>
                      <a:pt x="1624581" y="953846"/>
                    </a:lnTo>
                    <a:lnTo>
                      <a:pt x="1626168" y="934791"/>
                    </a:lnTo>
                    <a:lnTo>
                      <a:pt x="1627490" y="915735"/>
                    </a:lnTo>
                    <a:lnTo>
                      <a:pt x="1628019" y="896414"/>
                    </a:lnTo>
                    <a:lnTo>
                      <a:pt x="1628548" y="877094"/>
                    </a:lnTo>
                    <a:lnTo>
                      <a:pt x="1628019" y="857509"/>
                    </a:lnTo>
                    <a:lnTo>
                      <a:pt x="1627490" y="838189"/>
                    </a:lnTo>
                    <a:lnTo>
                      <a:pt x="1626168" y="819133"/>
                    </a:lnTo>
                    <a:lnTo>
                      <a:pt x="1624581" y="800342"/>
                    </a:lnTo>
                    <a:lnTo>
                      <a:pt x="1622464" y="781551"/>
                    </a:lnTo>
                    <a:lnTo>
                      <a:pt x="1619555" y="762495"/>
                    </a:lnTo>
                    <a:lnTo>
                      <a:pt x="1616645" y="743704"/>
                    </a:lnTo>
                    <a:lnTo>
                      <a:pt x="1613207" y="725707"/>
                    </a:lnTo>
                    <a:lnTo>
                      <a:pt x="1608975" y="707180"/>
                    </a:lnTo>
                    <a:lnTo>
                      <a:pt x="1604743" y="689183"/>
                    </a:lnTo>
                    <a:lnTo>
                      <a:pt x="1599982" y="670921"/>
                    </a:lnTo>
                    <a:lnTo>
                      <a:pt x="1594692" y="653454"/>
                    </a:lnTo>
                    <a:lnTo>
                      <a:pt x="1588873" y="635986"/>
                    </a:lnTo>
                    <a:lnTo>
                      <a:pt x="1582789" y="618253"/>
                    </a:lnTo>
                    <a:lnTo>
                      <a:pt x="1576176" y="601315"/>
                    </a:lnTo>
                    <a:lnTo>
                      <a:pt x="1569299" y="584112"/>
                    </a:lnTo>
                    <a:lnTo>
                      <a:pt x="1561893" y="567438"/>
                    </a:lnTo>
                    <a:lnTo>
                      <a:pt x="1554223" y="551029"/>
                    </a:lnTo>
                    <a:lnTo>
                      <a:pt x="1546023" y="534620"/>
                    </a:lnTo>
                    <a:lnTo>
                      <a:pt x="1537559" y="518740"/>
                    </a:lnTo>
                    <a:lnTo>
                      <a:pt x="1528830" y="502596"/>
                    </a:lnTo>
                    <a:lnTo>
                      <a:pt x="1519308" y="486980"/>
                    </a:lnTo>
                    <a:lnTo>
                      <a:pt x="1509786" y="471630"/>
                    </a:lnTo>
                    <a:lnTo>
                      <a:pt x="1499735" y="456544"/>
                    </a:lnTo>
                    <a:lnTo>
                      <a:pt x="1489684" y="441458"/>
                    </a:lnTo>
                    <a:lnTo>
                      <a:pt x="1479104" y="427167"/>
                    </a:lnTo>
                    <a:lnTo>
                      <a:pt x="1467730" y="412610"/>
                    </a:lnTo>
                    <a:lnTo>
                      <a:pt x="1456356" y="398583"/>
                    </a:lnTo>
                    <a:lnTo>
                      <a:pt x="1444718" y="384820"/>
                    </a:lnTo>
                    <a:lnTo>
                      <a:pt x="1432815" y="371323"/>
                    </a:lnTo>
                    <a:lnTo>
                      <a:pt x="1420384" y="358089"/>
                    </a:lnTo>
                    <a:lnTo>
                      <a:pt x="1407952" y="344856"/>
                    </a:lnTo>
                    <a:lnTo>
                      <a:pt x="1394991" y="332417"/>
                    </a:lnTo>
                    <a:lnTo>
                      <a:pt x="1381766" y="320243"/>
                    </a:lnTo>
                    <a:lnTo>
                      <a:pt x="1368277" y="308333"/>
                    </a:lnTo>
                    <a:lnTo>
                      <a:pt x="1354522" y="296423"/>
                    </a:lnTo>
                    <a:lnTo>
                      <a:pt x="1340504" y="285042"/>
                    </a:lnTo>
                    <a:lnTo>
                      <a:pt x="1325956" y="274191"/>
                    </a:lnTo>
                    <a:lnTo>
                      <a:pt x="1311408" y="263340"/>
                    </a:lnTo>
                    <a:lnTo>
                      <a:pt x="1296596" y="253018"/>
                    </a:lnTo>
                    <a:lnTo>
                      <a:pt x="1281255" y="242961"/>
                    </a:lnTo>
                    <a:lnTo>
                      <a:pt x="1265914" y="233698"/>
                    </a:lnTo>
                    <a:lnTo>
                      <a:pt x="1250573" y="224170"/>
                    </a:lnTo>
                    <a:lnTo>
                      <a:pt x="1234702" y="215436"/>
                    </a:lnTo>
                    <a:lnTo>
                      <a:pt x="1218568" y="206967"/>
                    </a:lnTo>
                    <a:lnTo>
                      <a:pt x="1201904" y="198762"/>
                    </a:lnTo>
                    <a:lnTo>
                      <a:pt x="1185769" y="191087"/>
                    </a:lnTo>
                    <a:lnTo>
                      <a:pt x="1168841" y="183412"/>
                    </a:lnTo>
                    <a:lnTo>
                      <a:pt x="1151913" y="176530"/>
                    </a:lnTo>
                    <a:lnTo>
                      <a:pt x="1134720" y="169914"/>
                    </a:lnTo>
                    <a:lnTo>
                      <a:pt x="1117263" y="164091"/>
                    </a:lnTo>
                    <a:lnTo>
                      <a:pt x="1099806" y="158269"/>
                    </a:lnTo>
                    <a:lnTo>
                      <a:pt x="1082084" y="152975"/>
                    </a:lnTo>
                    <a:lnTo>
                      <a:pt x="1064098" y="147947"/>
                    </a:lnTo>
                    <a:lnTo>
                      <a:pt x="1045847" y="143712"/>
                    </a:lnTo>
                    <a:lnTo>
                      <a:pt x="1027861" y="139478"/>
                    </a:lnTo>
                    <a:lnTo>
                      <a:pt x="1009345" y="136037"/>
                    </a:lnTo>
                    <a:lnTo>
                      <a:pt x="990830" y="132861"/>
                    </a:lnTo>
                    <a:lnTo>
                      <a:pt x="972050" y="130479"/>
                    </a:lnTo>
                    <a:lnTo>
                      <a:pt x="953271" y="128362"/>
                    </a:lnTo>
                    <a:lnTo>
                      <a:pt x="933962" y="126774"/>
                    </a:lnTo>
                    <a:lnTo>
                      <a:pt x="914918" y="125450"/>
                    </a:lnTo>
                    <a:lnTo>
                      <a:pt x="895873" y="124392"/>
                    </a:lnTo>
                    <a:lnTo>
                      <a:pt x="876300" y="124392"/>
                    </a:lnTo>
                    <a:lnTo>
                      <a:pt x="856991" y="124392"/>
                    </a:lnTo>
                    <a:close/>
                    <a:moveTo>
                      <a:pt x="876300" y="0"/>
                    </a:moveTo>
                    <a:lnTo>
                      <a:pt x="899048" y="265"/>
                    </a:lnTo>
                    <a:lnTo>
                      <a:pt x="921266" y="1323"/>
                    </a:lnTo>
                    <a:lnTo>
                      <a:pt x="943749" y="2382"/>
                    </a:lnTo>
                    <a:lnTo>
                      <a:pt x="965702" y="4764"/>
                    </a:lnTo>
                    <a:lnTo>
                      <a:pt x="987656" y="7146"/>
                    </a:lnTo>
                    <a:lnTo>
                      <a:pt x="1009610" y="10057"/>
                    </a:lnTo>
                    <a:lnTo>
                      <a:pt x="1031299" y="13763"/>
                    </a:lnTo>
                    <a:lnTo>
                      <a:pt x="1052724" y="17997"/>
                    </a:lnTo>
                    <a:lnTo>
                      <a:pt x="1074149" y="22496"/>
                    </a:lnTo>
                    <a:lnTo>
                      <a:pt x="1095045" y="27525"/>
                    </a:lnTo>
                    <a:lnTo>
                      <a:pt x="1115940" y="33348"/>
                    </a:lnTo>
                    <a:lnTo>
                      <a:pt x="1136572" y="39435"/>
                    </a:lnTo>
                    <a:lnTo>
                      <a:pt x="1157203" y="46051"/>
                    </a:lnTo>
                    <a:lnTo>
                      <a:pt x="1177305" y="53197"/>
                    </a:lnTo>
                    <a:lnTo>
                      <a:pt x="1197407" y="60873"/>
                    </a:lnTo>
                    <a:lnTo>
                      <a:pt x="1216981" y="69077"/>
                    </a:lnTo>
                    <a:lnTo>
                      <a:pt x="1236818" y="77811"/>
                    </a:lnTo>
                    <a:lnTo>
                      <a:pt x="1255863" y="86545"/>
                    </a:lnTo>
                    <a:lnTo>
                      <a:pt x="1274907" y="96337"/>
                    </a:lnTo>
                    <a:lnTo>
                      <a:pt x="1293687" y="105865"/>
                    </a:lnTo>
                    <a:lnTo>
                      <a:pt x="1312202" y="116452"/>
                    </a:lnTo>
                    <a:lnTo>
                      <a:pt x="1330453" y="127303"/>
                    </a:lnTo>
                    <a:lnTo>
                      <a:pt x="1348439" y="138154"/>
                    </a:lnTo>
                    <a:lnTo>
                      <a:pt x="1365896" y="149799"/>
                    </a:lnTo>
                    <a:lnTo>
                      <a:pt x="1383353" y="162239"/>
                    </a:lnTo>
                    <a:lnTo>
                      <a:pt x="1400282" y="174413"/>
                    </a:lnTo>
                    <a:lnTo>
                      <a:pt x="1416945" y="187117"/>
                    </a:lnTo>
                    <a:lnTo>
                      <a:pt x="1433609" y="200615"/>
                    </a:lnTo>
                    <a:lnTo>
                      <a:pt x="1449479" y="214113"/>
                    </a:lnTo>
                    <a:lnTo>
                      <a:pt x="1465085" y="228404"/>
                    </a:lnTo>
                    <a:lnTo>
                      <a:pt x="1480426" y="242432"/>
                    </a:lnTo>
                    <a:lnTo>
                      <a:pt x="1495503" y="257253"/>
                    </a:lnTo>
                    <a:lnTo>
                      <a:pt x="1510315" y="272074"/>
                    </a:lnTo>
                    <a:lnTo>
                      <a:pt x="1524863" y="287424"/>
                    </a:lnTo>
                    <a:lnTo>
                      <a:pt x="1538881" y="303569"/>
                    </a:lnTo>
                    <a:lnTo>
                      <a:pt x="1552371" y="319449"/>
                    </a:lnTo>
                    <a:lnTo>
                      <a:pt x="1565596" y="335858"/>
                    </a:lnTo>
                    <a:lnTo>
                      <a:pt x="1578292" y="352796"/>
                    </a:lnTo>
                    <a:lnTo>
                      <a:pt x="1590724" y="369735"/>
                    </a:lnTo>
                    <a:lnTo>
                      <a:pt x="1602627" y="386938"/>
                    </a:lnTo>
                    <a:lnTo>
                      <a:pt x="1614265" y="404935"/>
                    </a:lnTo>
                    <a:lnTo>
                      <a:pt x="1625639" y="422667"/>
                    </a:lnTo>
                    <a:lnTo>
                      <a:pt x="1636219" y="440929"/>
                    </a:lnTo>
                    <a:lnTo>
                      <a:pt x="1646534" y="459455"/>
                    </a:lnTo>
                    <a:lnTo>
                      <a:pt x="1656585" y="478247"/>
                    </a:lnTo>
                    <a:lnTo>
                      <a:pt x="1666108" y="497038"/>
                    </a:lnTo>
                    <a:lnTo>
                      <a:pt x="1675101" y="516358"/>
                    </a:lnTo>
                    <a:lnTo>
                      <a:pt x="1683565" y="535943"/>
                    </a:lnTo>
                    <a:lnTo>
                      <a:pt x="1691764" y="555528"/>
                    </a:lnTo>
                    <a:lnTo>
                      <a:pt x="1699170" y="575643"/>
                    </a:lnTo>
                    <a:lnTo>
                      <a:pt x="1706577" y="596022"/>
                    </a:lnTo>
                    <a:lnTo>
                      <a:pt x="1712925" y="616401"/>
                    </a:lnTo>
                    <a:lnTo>
                      <a:pt x="1719273" y="637309"/>
                    </a:lnTo>
                    <a:lnTo>
                      <a:pt x="1725092" y="658218"/>
                    </a:lnTo>
                    <a:lnTo>
                      <a:pt x="1730382" y="679126"/>
                    </a:lnTo>
                    <a:lnTo>
                      <a:pt x="1734614" y="700564"/>
                    </a:lnTo>
                    <a:lnTo>
                      <a:pt x="1739111" y="721737"/>
                    </a:lnTo>
                    <a:lnTo>
                      <a:pt x="1742549" y="743439"/>
                    </a:lnTo>
                    <a:lnTo>
                      <a:pt x="1745723" y="765406"/>
                    </a:lnTo>
                    <a:lnTo>
                      <a:pt x="1748104" y="787373"/>
                    </a:lnTo>
                    <a:lnTo>
                      <a:pt x="1749955" y="809605"/>
                    </a:lnTo>
                    <a:lnTo>
                      <a:pt x="1751542" y="831837"/>
                    </a:lnTo>
                    <a:lnTo>
                      <a:pt x="1752336" y="854598"/>
                    </a:lnTo>
                    <a:lnTo>
                      <a:pt x="1752600" y="877094"/>
                    </a:lnTo>
                    <a:lnTo>
                      <a:pt x="1752336" y="899590"/>
                    </a:lnTo>
                    <a:lnTo>
                      <a:pt x="1751542" y="922351"/>
                    </a:lnTo>
                    <a:lnTo>
                      <a:pt x="1749955" y="944583"/>
                    </a:lnTo>
                    <a:lnTo>
                      <a:pt x="1748104" y="966550"/>
                    </a:lnTo>
                    <a:lnTo>
                      <a:pt x="1745723" y="988782"/>
                    </a:lnTo>
                    <a:lnTo>
                      <a:pt x="1742549" y="1010220"/>
                    </a:lnTo>
                    <a:lnTo>
                      <a:pt x="1739111" y="1031922"/>
                    </a:lnTo>
                    <a:lnTo>
                      <a:pt x="1734614" y="1053624"/>
                    </a:lnTo>
                    <a:lnTo>
                      <a:pt x="1730382" y="1075062"/>
                    </a:lnTo>
                    <a:lnTo>
                      <a:pt x="1725092" y="1095970"/>
                    </a:lnTo>
                    <a:lnTo>
                      <a:pt x="1719273" y="1116879"/>
                    </a:lnTo>
                    <a:lnTo>
                      <a:pt x="1712925" y="1137523"/>
                    </a:lnTo>
                    <a:lnTo>
                      <a:pt x="1706577" y="1157902"/>
                    </a:lnTo>
                    <a:lnTo>
                      <a:pt x="1699170" y="1178016"/>
                    </a:lnTo>
                    <a:lnTo>
                      <a:pt x="1691764" y="1198130"/>
                    </a:lnTo>
                    <a:lnTo>
                      <a:pt x="1683565" y="1217980"/>
                    </a:lnTo>
                    <a:lnTo>
                      <a:pt x="1675101" y="1237565"/>
                    </a:lnTo>
                    <a:lnTo>
                      <a:pt x="1666108" y="1256886"/>
                    </a:lnTo>
                    <a:lnTo>
                      <a:pt x="1656585" y="1275941"/>
                    </a:lnTo>
                    <a:lnTo>
                      <a:pt x="1646534" y="1294733"/>
                    </a:lnTo>
                    <a:lnTo>
                      <a:pt x="1636219" y="1313259"/>
                    </a:lnTo>
                    <a:lnTo>
                      <a:pt x="1625639" y="1331521"/>
                    </a:lnTo>
                    <a:lnTo>
                      <a:pt x="1614265" y="1349253"/>
                    </a:lnTo>
                    <a:lnTo>
                      <a:pt x="1602627" y="1366986"/>
                    </a:lnTo>
                    <a:lnTo>
                      <a:pt x="1590724" y="1384453"/>
                    </a:lnTo>
                    <a:lnTo>
                      <a:pt x="1578292" y="1401392"/>
                    </a:lnTo>
                    <a:lnTo>
                      <a:pt x="1565596" y="1418066"/>
                    </a:lnTo>
                    <a:lnTo>
                      <a:pt x="1552371" y="1434475"/>
                    </a:lnTo>
                    <a:lnTo>
                      <a:pt x="1538881" y="1450619"/>
                    </a:lnTo>
                    <a:lnTo>
                      <a:pt x="1524863" y="1466234"/>
                    </a:lnTo>
                    <a:lnTo>
                      <a:pt x="1510315" y="1481585"/>
                    </a:lnTo>
                    <a:lnTo>
                      <a:pt x="1495503" y="1496671"/>
                    </a:lnTo>
                    <a:lnTo>
                      <a:pt x="1480426" y="1511492"/>
                    </a:lnTo>
                    <a:lnTo>
                      <a:pt x="1465085" y="1525784"/>
                    </a:lnTo>
                    <a:lnTo>
                      <a:pt x="1449479" y="1540075"/>
                    </a:lnTo>
                    <a:lnTo>
                      <a:pt x="1433609" y="1553573"/>
                    </a:lnTo>
                    <a:lnTo>
                      <a:pt x="1416945" y="1566542"/>
                    </a:lnTo>
                    <a:lnTo>
                      <a:pt x="1400282" y="1579510"/>
                    </a:lnTo>
                    <a:lnTo>
                      <a:pt x="1383353" y="1591949"/>
                    </a:lnTo>
                    <a:lnTo>
                      <a:pt x="1365896" y="1603859"/>
                    </a:lnTo>
                    <a:lnTo>
                      <a:pt x="1348439" y="1615505"/>
                    </a:lnTo>
                    <a:lnTo>
                      <a:pt x="1330453" y="1626885"/>
                    </a:lnTo>
                    <a:lnTo>
                      <a:pt x="1312202" y="1637472"/>
                    </a:lnTo>
                    <a:lnTo>
                      <a:pt x="1293687" y="1647793"/>
                    </a:lnTo>
                    <a:lnTo>
                      <a:pt x="1274907" y="1657851"/>
                    </a:lnTo>
                    <a:lnTo>
                      <a:pt x="1255863" y="1667379"/>
                    </a:lnTo>
                    <a:lnTo>
                      <a:pt x="1236818" y="1676377"/>
                    </a:lnTo>
                    <a:lnTo>
                      <a:pt x="1216981" y="1684846"/>
                    </a:lnTo>
                    <a:lnTo>
                      <a:pt x="1197407" y="1693051"/>
                    </a:lnTo>
                    <a:lnTo>
                      <a:pt x="1177305" y="1700726"/>
                    </a:lnTo>
                    <a:lnTo>
                      <a:pt x="1157203" y="1707607"/>
                    </a:lnTo>
                    <a:lnTo>
                      <a:pt x="1136572" y="1714753"/>
                    </a:lnTo>
                    <a:lnTo>
                      <a:pt x="1115940" y="1720576"/>
                    </a:lnTo>
                    <a:lnTo>
                      <a:pt x="1095045" y="1726134"/>
                    </a:lnTo>
                    <a:lnTo>
                      <a:pt x="1074149" y="1731427"/>
                    </a:lnTo>
                    <a:lnTo>
                      <a:pt x="1052724" y="1736191"/>
                    </a:lnTo>
                    <a:lnTo>
                      <a:pt x="1031299" y="1740426"/>
                    </a:lnTo>
                    <a:lnTo>
                      <a:pt x="1009610" y="1743866"/>
                    </a:lnTo>
                    <a:lnTo>
                      <a:pt x="987656" y="1747042"/>
                    </a:lnTo>
                    <a:lnTo>
                      <a:pt x="965702" y="1749424"/>
                    </a:lnTo>
                    <a:lnTo>
                      <a:pt x="943749" y="1751277"/>
                    </a:lnTo>
                    <a:lnTo>
                      <a:pt x="921266" y="1752865"/>
                    </a:lnTo>
                    <a:lnTo>
                      <a:pt x="899048" y="1753923"/>
                    </a:lnTo>
                    <a:lnTo>
                      <a:pt x="876300" y="1754188"/>
                    </a:lnTo>
                    <a:lnTo>
                      <a:pt x="853817" y="1753923"/>
                    </a:lnTo>
                    <a:lnTo>
                      <a:pt x="831335" y="1752865"/>
                    </a:lnTo>
                    <a:lnTo>
                      <a:pt x="809116" y="1751277"/>
                    </a:lnTo>
                    <a:lnTo>
                      <a:pt x="786898" y="1749424"/>
                    </a:lnTo>
                    <a:lnTo>
                      <a:pt x="764944" y="1747042"/>
                    </a:lnTo>
                    <a:lnTo>
                      <a:pt x="742990" y="1743866"/>
                    </a:lnTo>
                    <a:lnTo>
                      <a:pt x="721301" y="1740426"/>
                    </a:lnTo>
                    <a:lnTo>
                      <a:pt x="699876" y="1736191"/>
                    </a:lnTo>
                    <a:lnTo>
                      <a:pt x="678716" y="1731427"/>
                    </a:lnTo>
                    <a:lnTo>
                      <a:pt x="657820" y="1726134"/>
                    </a:lnTo>
                    <a:lnTo>
                      <a:pt x="636660" y="1720576"/>
                    </a:lnTo>
                    <a:lnTo>
                      <a:pt x="616028" y="1714753"/>
                    </a:lnTo>
                    <a:lnTo>
                      <a:pt x="595662" y="1707607"/>
                    </a:lnTo>
                    <a:lnTo>
                      <a:pt x="575295" y="1700726"/>
                    </a:lnTo>
                    <a:lnTo>
                      <a:pt x="555193" y="1693051"/>
                    </a:lnTo>
                    <a:lnTo>
                      <a:pt x="535619" y="1684846"/>
                    </a:lnTo>
                    <a:lnTo>
                      <a:pt x="516046" y="1676377"/>
                    </a:lnTo>
                    <a:lnTo>
                      <a:pt x="496737" y="1667379"/>
                    </a:lnTo>
                    <a:lnTo>
                      <a:pt x="477958" y="1657851"/>
                    </a:lnTo>
                    <a:lnTo>
                      <a:pt x="458913" y="1647793"/>
                    </a:lnTo>
                    <a:lnTo>
                      <a:pt x="440663" y="1637472"/>
                    </a:lnTo>
                    <a:lnTo>
                      <a:pt x="422412" y="1626885"/>
                    </a:lnTo>
                    <a:lnTo>
                      <a:pt x="404161" y="1615505"/>
                    </a:lnTo>
                    <a:lnTo>
                      <a:pt x="386704" y="1603859"/>
                    </a:lnTo>
                    <a:lnTo>
                      <a:pt x="369511" y="1591949"/>
                    </a:lnTo>
                    <a:lnTo>
                      <a:pt x="352318" y="1579510"/>
                    </a:lnTo>
                    <a:lnTo>
                      <a:pt x="335655" y="1566542"/>
                    </a:lnTo>
                    <a:lnTo>
                      <a:pt x="319255" y="1553573"/>
                    </a:lnTo>
                    <a:lnTo>
                      <a:pt x="303121" y="1540075"/>
                    </a:lnTo>
                    <a:lnTo>
                      <a:pt x="287251" y="1525784"/>
                    </a:lnTo>
                    <a:lnTo>
                      <a:pt x="271909" y="1511492"/>
                    </a:lnTo>
                    <a:lnTo>
                      <a:pt x="256833" y="1496671"/>
                    </a:lnTo>
                    <a:lnTo>
                      <a:pt x="242285" y="1481585"/>
                    </a:lnTo>
                    <a:lnTo>
                      <a:pt x="227737" y="1466234"/>
                    </a:lnTo>
                    <a:lnTo>
                      <a:pt x="213983" y="1450619"/>
                    </a:lnTo>
                    <a:lnTo>
                      <a:pt x="200229" y="1434475"/>
                    </a:lnTo>
                    <a:lnTo>
                      <a:pt x="187004" y="1418066"/>
                    </a:lnTo>
                    <a:lnTo>
                      <a:pt x="174308" y="1401392"/>
                    </a:lnTo>
                    <a:lnTo>
                      <a:pt x="161876" y="1384453"/>
                    </a:lnTo>
                    <a:lnTo>
                      <a:pt x="149709" y="1366986"/>
                    </a:lnTo>
                    <a:lnTo>
                      <a:pt x="138071" y="1349253"/>
                    </a:lnTo>
                    <a:lnTo>
                      <a:pt x="126961" y="1331521"/>
                    </a:lnTo>
                    <a:lnTo>
                      <a:pt x="116117" y="1313259"/>
                    </a:lnTo>
                    <a:lnTo>
                      <a:pt x="105801" y="1294733"/>
                    </a:lnTo>
                    <a:lnTo>
                      <a:pt x="95750" y="1275941"/>
                    </a:lnTo>
                    <a:lnTo>
                      <a:pt x="86492" y="1256886"/>
                    </a:lnTo>
                    <a:lnTo>
                      <a:pt x="77499" y="1237565"/>
                    </a:lnTo>
                    <a:lnTo>
                      <a:pt x="69035" y="1217980"/>
                    </a:lnTo>
                    <a:lnTo>
                      <a:pt x="60836" y="1198130"/>
                    </a:lnTo>
                    <a:lnTo>
                      <a:pt x="53165" y="1178016"/>
                    </a:lnTo>
                    <a:lnTo>
                      <a:pt x="46023" y="1157902"/>
                    </a:lnTo>
                    <a:lnTo>
                      <a:pt x="39411" y="1137523"/>
                    </a:lnTo>
                    <a:lnTo>
                      <a:pt x="33327" y="1116879"/>
                    </a:lnTo>
                    <a:lnTo>
                      <a:pt x="27508" y="1095970"/>
                    </a:lnTo>
                    <a:lnTo>
                      <a:pt x="22483" y="1075062"/>
                    </a:lnTo>
                    <a:lnTo>
                      <a:pt x="17721" y="1053624"/>
                    </a:lnTo>
                    <a:lnTo>
                      <a:pt x="13754" y="1031922"/>
                    </a:lnTo>
                    <a:lnTo>
                      <a:pt x="10051" y="1010220"/>
                    </a:lnTo>
                    <a:lnTo>
                      <a:pt x="6877" y="988782"/>
                    </a:lnTo>
                    <a:lnTo>
                      <a:pt x="4496" y="966550"/>
                    </a:lnTo>
                    <a:lnTo>
                      <a:pt x="2380" y="944583"/>
                    </a:lnTo>
                    <a:lnTo>
                      <a:pt x="1322" y="922351"/>
                    </a:lnTo>
                    <a:lnTo>
                      <a:pt x="264" y="899590"/>
                    </a:lnTo>
                    <a:lnTo>
                      <a:pt x="0" y="877094"/>
                    </a:lnTo>
                    <a:lnTo>
                      <a:pt x="264" y="854598"/>
                    </a:lnTo>
                    <a:lnTo>
                      <a:pt x="1322" y="831837"/>
                    </a:lnTo>
                    <a:lnTo>
                      <a:pt x="2380" y="809605"/>
                    </a:lnTo>
                    <a:lnTo>
                      <a:pt x="4496" y="787373"/>
                    </a:lnTo>
                    <a:lnTo>
                      <a:pt x="6877" y="765406"/>
                    </a:lnTo>
                    <a:lnTo>
                      <a:pt x="10051" y="743439"/>
                    </a:lnTo>
                    <a:lnTo>
                      <a:pt x="13754" y="721737"/>
                    </a:lnTo>
                    <a:lnTo>
                      <a:pt x="17721" y="700564"/>
                    </a:lnTo>
                    <a:lnTo>
                      <a:pt x="22483" y="679126"/>
                    </a:lnTo>
                    <a:lnTo>
                      <a:pt x="27508" y="658218"/>
                    </a:lnTo>
                    <a:lnTo>
                      <a:pt x="33327" y="637309"/>
                    </a:lnTo>
                    <a:lnTo>
                      <a:pt x="39411" y="616401"/>
                    </a:lnTo>
                    <a:lnTo>
                      <a:pt x="46023" y="596022"/>
                    </a:lnTo>
                    <a:lnTo>
                      <a:pt x="53165" y="575643"/>
                    </a:lnTo>
                    <a:lnTo>
                      <a:pt x="60836" y="555528"/>
                    </a:lnTo>
                    <a:lnTo>
                      <a:pt x="69035" y="535943"/>
                    </a:lnTo>
                    <a:lnTo>
                      <a:pt x="77499" y="516358"/>
                    </a:lnTo>
                    <a:lnTo>
                      <a:pt x="86492" y="497038"/>
                    </a:lnTo>
                    <a:lnTo>
                      <a:pt x="95750" y="478247"/>
                    </a:lnTo>
                    <a:lnTo>
                      <a:pt x="105801" y="459455"/>
                    </a:lnTo>
                    <a:lnTo>
                      <a:pt x="116117" y="440929"/>
                    </a:lnTo>
                    <a:lnTo>
                      <a:pt x="126961" y="422667"/>
                    </a:lnTo>
                    <a:lnTo>
                      <a:pt x="138071" y="404935"/>
                    </a:lnTo>
                    <a:lnTo>
                      <a:pt x="149709" y="386938"/>
                    </a:lnTo>
                    <a:lnTo>
                      <a:pt x="161876" y="369735"/>
                    </a:lnTo>
                    <a:lnTo>
                      <a:pt x="174308" y="352796"/>
                    </a:lnTo>
                    <a:lnTo>
                      <a:pt x="187004" y="335858"/>
                    </a:lnTo>
                    <a:lnTo>
                      <a:pt x="200229" y="319449"/>
                    </a:lnTo>
                    <a:lnTo>
                      <a:pt x="213983" y="303569"/>
                    </a:lnTo>
                    <a:lnTo>
                      <a:pt x="227737" y="287424"/>
                    </a:lnTo>
                    <a:lnTo>
                      <a:pt x="242285" y="272074"/>
                    </a:lnTo>
                    <a:lnTo>
                      <a:pt x="256833" y="257253"/>
                    </a:lnTo>
                    <a:lnTo>
                      <a:pt x="271909" y="242432"/>
                    </a:lnTo>
                    <a:lnTo>
                      <a:pt x="287251" y="228404"/>
                    </a:lnTo>
                    <a:lnTo>
                      <a:pt x="303121" y="214113"/>
                    </a:lnTo>
                    <a:lnTo>
                      <a:pt x="319255" y="200615"/>
                    </a:lnTo>
                    <a:lnTo>
                      <a:pt x="335655" y="187117"/>
                    </a:lnTo>
                    <a:lnTo>
                      <a:pt x="352318" y="174413"/>
                    </a:lnTo>
                    <a:lnTo>
                      <a:pt x="369511" y="162239"/>
                    </a:lnTo>
                    <a:lnTo>
                      <a:pt x="386704" y="149799"/>
                    </a:lnTo>
                    <a:lnTo>
                      <a:pt x="404161" y="138154"/>
                    </a:lnTo>
                    <a:lnTo>
                      <a:pt x="422412" y="127303"/>
                    </a:lnTo>
                    <a:lnTo>
                      <a:pt x="440663" y="116452"/>
                    </a:lnTo>
                    <a:lnTo>
                      <a:pt x="458913" y="105865"/>
                    </a:lnTo>
                    <a:lnTo>
                      <a:pt x="477958" y="96337"/>
                    </a:lnTo>
                    <a:lnTo>
                      <a:pt x="496737" y="86545"/>
                    </a:lnTo>
                    <a:lnTo>
                      <a:pt x="516046" y="77811"/>
                    </a:lnTo>
                    <a:lnTo>
                      <a:pt x="535619" y="69077"/>
                    </a:lnTo>
                    <a:lnTo>
                      <a:pt x="555193" y="60873"/>
                    </a:lnTo>
                    <a:lnTo>
                      <a:pt x="575295" y="53197"/>
                    </a:lnTo>
                    <a:lnTo>
                      <a:pt x="595662" y="46051"/>
                    </a:lnTo>
                    <a:lnTo>
                      <a:pt x="616028" y="39435"/>
                    </a:lnTo>
                    <a:lnTo>
                      <a:pt x="636660" y="33348"/>
                    </a:lnTo>
                    <a:lnTo>
                      <a:pt x="657820" y="27525"/>
                    </a:lnTo>
                    <a:lnTo>
                      <a:pt x="678716" y="22496"/>
                    </a:lnTo>
                    <a:lnTo>
                      <a:pt x="699876" y="17997"/>
                    </a:lnTo>
                    <a:lnTo>
                      <a:pt x="721301" y="13763"/>
                    </a:lnTo>
                    <a:lnTo>
                      <a:pt x="742990" y="10057"/>
                    </a:lnTo>
                    <a:lnTo>
                      <a:pt x="764944" y="7146"/>
                    </a:lnTo>
                    <a:lnTo>
                      <a:pt x="786898" y="4764"/>
                    </a:lnTo>
                    <a:lnTo>
                      <a:pt x="809116" y="2382"/>
                    </a:lnTo>
                    <a:lnTo>
                      <a:pt x="831335" y="1323"/>
                    </a:lnTo>
                    <a:lnTo>
                      <a:pt x="853817" y="265"/>
                    </a:lnTo>
                    <a:lnTo>
                      <a:pt x="87630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sz="2000">
                  <a:solidFill>
                    <a:srgbClr val="5C6D7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文本框 60"/>
              <p:cNvSpPr txBox="1"/>
              <p:nvPr/>
            </p:nvSpPr>
            <p:spPr>
              <a:xfrm>
                <a:off x="4716874" y="3225885"/>
                <a:ext cx="15628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学习能力</a:t>
                </a:r>
                <a:endPara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8079085" y="2113837"/>
            <a:ext cx="1834926" cy="1997677"/>
            <a:chOff x="7567273" y="3027509"/>
            <a:chExt cx="1834926" cy="1997677"/>
          </a:xfrm>
        </p:grpSpPr>
        <p:sp>
          <p:nvSpPr>
            <p:cNvPr id="44" name="任意多边形 43"/>
            <p:cNvSpPr/>
            <p:nvPr/>
          </p:nvSpPr>
          <p:spPr>
            <a:xfrm>
              <a:off x="7567273" y="3027509"/>
              <a:ext cx="1834926" cy="1997677"/>
            </a:xfrm>
            <a:custGeom>
              <a:avLst/>
              <a:gdLst>
                <a:gd name="connsiteX0" fmla="*/ 917463 w 1834926"/>
                <a:gd name="connsiteY0" fmla="*/ 0 h 1997677"/>
                <a:gd name="connsiteX1" fmla="*/ 1834926 w 1834926"/>
                <a:gd name="connsiteY1" fmla="*/ 917463 h 1997677"/>
                <a:gd name="connsiteX2" fmla="*/ 1102364 w 1834926"/>
                <a:gd name="connsiteY2" fmla="*/ 1816287 h 1997677"/>
                <a:gd name="connsiteX3" fmla="*/ 1016983 w 1834926"/>
                <a:gd name="connsiteY3" fmla="*/ 1829317 h 1997677"/>
                <a:gd name="connsiteX4" fmla="*/ 930925 w 1834926"/>
                <a:gd name="connsiteY4" fmla="*/ 1997677 h 1997677"/>
                <a:gd name="connsiteX5" fmla="*/ 850447 w 1834926"/>
                <a:gd name="connsiteY5" fmla="*/ 1831542 h 1997677"/>
                <a:gd name="connsiteX6" fmla="*/ 823658 w 1834926"/>
                <a:gd name="connsiteY6" fmla="*/ 1830189 h 1997677"/>
                <a:gd name="connsiteX7" fmla="*/ 0 w 1834926"/>
                <a:gd name="connsiteY7" fmla="*/ 917463 h 1997677"/>
                <a:gd name="connsiteX8" fmla="*/ 917463 w 1834926"/>
                <a:gd name="connsiteY8" fmla="*/ 0 h 19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4926" h="1997677">
                  <a:moveTo>
                    <a:pt x="917463" y="0"/>
                  </a:moveTo>
                  <a:cubicBezTo>
                    <a:pt x="1424164" y="0"/>
                    <a:pt x="1834926" y="410762"/>
                    <a:pt x="1834926" y="917463"/>
                  </a:cubicBezTo>
                  <a:cubicBezTo>
                    <a:pt x="1834926" y="1360827"/>
                    <a:pt x="1520436" y="1730737"/>
                    <a:pt x="1102364" y="1816287"/>
                  </a:cubicBezTo>
                  <a:lnTo>
                    <a:pt x="1016983" y="1829317"/>
                  </a:lnTo>
                  <a:lnTo>
                    <a:pt x="930925" y="1997677"/>
                  </a:lnTo>
                  <a:lnTo>
                    <a:pt x="850447" y="1831542"/>
                  </a:lnTo>
                  <a:lnTo>
                    <a:pt x="823658" y="1830189"/>
                  </a:lnTo>
                  <a:cubicBezTo>
                    <a:pt x="361022" y="1783206"/>
                    <a:pt x="0" y="1392495"/>
                    <a:pt x="0" y="917463"/>
                  </a:cubicBezTo>
                  <a:cubicBezTo>
                    <a:pt x="0" y="410762"/>
                    <a:pt x="410762" y="0"/>
                    <a:pt x="917463" y="0"/>
                  </a:cubicBezTo>
                  <a:close/>
                </a:path>
              </a:pathLst>
            </a:custGeom>
            <a:solidFill>
              <a:srgbClr val="36475C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KSO_Shape"/>
            <p:cNvSpPr>
              <a:spLocks/>
            </p:cNvSpPr>
            <p:nvPr/>
          </p:nvSpPr>
          <p:spPr bwMode="auto">
            <a:xfrm>
              <a:off x="8272488" y="3431336"/>
              <a:ext cx="520284" cy="433570"/>
            </a:xfrm>
            <a:custGeom>
              <a:avLst/>
              <a:gdLst>
                <a:gd name="T0" fmla="*/ 2147483646 w 282"/>
                <a:gd name="T1" fmla="*/ 2147483646 h 235"/>
                <a:gd name="T2" fmla="*/ 2147483646 w 282"/>
                <a:gd name="T3" fmla="*/ 2147483646 h 235"/>
                <a:gd name="T4" fmla="*/ 2147483646 w 282"/>
                <a:gd name="T5" fmla="*/ 2147483646 h 235"/>
                <a:gd name="T6" fmla="*/ 2147483646 w 282"/>
                <a:gd name="T7" fmla="*/ 2147483646 h 235"/>
                <a:gd name="T8" fmla="*/ 2147483646 w 282"/>
                <a:gd name="T9" fmla="*/ 2147483646 h 235"/>
                <a:gd name="T10" fmla="*/ 2147483646 w 282"/>
                <a:gd name="T11" fmla="*/ 2147483646 h 235"/>
                <a:gd name="T12" fmla="*/ 2147483646 w 282"/>
                <a:gd name="T13" fmla="*/ 2147483646 h 235"/>
                <a:gd name="T14" fmla="*/ 2147483646 w 282"/>
                <a:gd name="T15" fmla="*/ 2147483646 h 235"/>
                <a:gd name="T16" fmla="*/ 2147483646 w 282"/>
                <a:gd name="T17" fmla="*/ 2147483646 h 235"/>
                <a:gd name="T18" fmla="*/ 2147483646 w 282"/>
                <a:gd name="T19" fmla="*/ 2147483646 h 235"/>
                <a:gd name="T20" fmla="*/ 2147483646 w 282"/>
                <a:gd name="T21" fmla="*/ 2147483646 h 235"/>
                <a:gd name="T22" fmla="*/ 2147483646 w 282"/>
                <a:gd name="T23" fmla="*/ 2147483646 h 235"/>
                <a:gd name="T24" fmla="*/ 2147483646 w 282"/>
                <a:gd name="T25" fmla="*/ 2147483646 h 235"/>
                <a:gd name="T26" fmla="*/ 2147483646 w 282"/>
                <a:gd name="T27" fmla="*/ 2147483646 h 235"/>
                <a:gd name="T28" fmla="*/ 2147483646 w 282"/>
                <a:gd name="T29" fmla="*/ 2147483646 h 235"/>
                <a:gd name="T30" fmla="*/ 2147483646 w 282"/>
                <a:gd name="T31" fmla="*/ 2147483646 h 235"/>
                <a:gd name="T32" fmla="*/ 2147483646 w 282"/>
                <a:gd name="T33" fmla="*/ 2147483646 h 235"/>
                <a:gd name="T34" fmla="*/ 2147483646 w 282"/>
                <a:gd name="T35" fmla="*/ 2147483646 h 235"/>
                <a:gd name="T36" fmla="*/ 2147483646 w 282"/>
                <a:gd name="T37" fmla="*/ 2147483646 h 235"/>
                <a:gd name="T38" fmla="*/ 2147483646 w 282"/>
                <a:gd name="T39" fmla="*/ 2147483646 h 235"/>
                <a:gd name="T40" fmla="*/ 2147483646 w 282"/>
                <a:gd name="T41" fmla="*/ 2147483646 h 235"/>
                <a:gd name="T42" fmla="*/ 2147483646 w 282"/>
                <a:gd name="T43" fmla="*/ 2147483646 h 235"/>
                <a:gd name="T44" fmla="*/ 2147483646 w 282"/>
                <a:gd name="T45" fmla="*/ 2147483646 h 235"/>
                <a:gd name="T46" fmla="*/ 2147483646 w 282"/>
                <a:gd name="T47" fmla="*/ 2147483646 h 235"/>
                <a:gd name="T48" fmla="*/ 2147483646 w 282"/>
                <a:gd name="T49" fmla="*/ 2147483646 h 235"/>
                <a:gd name="T50" fmla="*/ 2147483646 w 282"/>
                <a:gd name="T51" fmla="*/ 2147483646 h 235"/>
                <a:gd name="T52" fmla="*/ 2147483646 w 282"/>
                <a:gd name="T53" fmla="*/ 2147483646 h 235"/>
                <a:gd name="T54" fmla="*/ 2147483646 w 282"/>
                <a:gd name="T55" fmla="*/ 2147483646 h 235"/>
                <a:gd name="T56" fmla="*/ 2147483646 w 282"/>
                <a:gd name="T57" fmla="*/ 2147483646 h 235"/>
                <a:gd name="T58" fmla="*/ 2147483646 w 282"/>
                <a:gd name="T59" fmla="*/ 2147483646 h 235"/>
                <a:gd name="T60" fmla="*/ 2147483646 w 282"/>
                <a:gd name="T61" fmla="*/ 2147483646 h 235"/>
                <a:gd name="T62" fmla="*/ 2147483646 w 282"/>
                <a:gd name="T63" fmla="*/ 2147483646 h 235"/>
                <a:gd name="T64" fmla="*/ 2147483646 w 282"/>
                <a:gd name="T65" fmla="*/ 2147483646 h 235"/>
                <a:gd name="T66" fmla="*/ 2147483646 w 282"/>
                <a:gd name="T67" fmla="*/ 2147483646 h 235"/>
                <a:gd name="T68" fmla="*/ 2147483646 w 282"/>
                <a:gd name="T69" fmla="*/ 2147483646 h 235"/>
                <a:gd name="T70" fmla="*/ 2147483646 w 282"/>
                <a:gd name="T71" fmla="*/ 2147483646 h 235"/>
                <a:gd name="T72" fmla="*/ 2147483646 w 282"/>
                <a:gd name="T73" fmla="*/ 2147483646 h 235"/>
                <a:gd name="T74" fmla="*/ 2147483646 w 282"/>
                <a:gd name="T75" fmla="*/ 2147483646 h 235"/>
                <a:gd name="T76" fmla="*/ 2147483646 w 282"/>
                <a:gd name="T77" fmla="*/ 2147483646 h 235"/>
                <a:gd name="T78" fmla="*/ 2147483646 w 282"/>
                <a:gd name="T79" fmla="*/ 2147483646 h 235"/>
                <a:gd name="T80" fmla="*/ 2147483646 w 282"/>
                <a:gd name="T81" fmla="*/ 2147483646 h 235"/>
                <a:gd name="T82" fmla="*/ 2147483646 w 282"/>
                <a:gd name="T83" fmla="*/ 2147483646 h 235"/>
                <a:gd name="T84" fmla="*/ 2147483646 w 282"/>
                <a:gd name="T85" fmla="*/ 2147483646 h 235"/>
                <a:gd name="T86" fmla="*/ 2147483646 w 282"/>
                <a:gd name="T87" fmla="*/ 2147483646 h 235"/>
                <a:gd name="T88" fmla="*/ 2147483646 w 282"/>
                <a:gd name="T89" fmla="*/ 2147483646 h 235"/>
                <a:gd name="T90" fmla="*/ 2147483646 w 282"/>
                <a:gd name="T91" fmla="*/ 2147483646 h 235"/>
                <a:gd name="T92" fmla="*/ 2147483646 w 282"/>
                <a:gd name="T93" fmla="*/ 2147483646 h 235"/>
                <a:gd name="T94" fmla="*/ 2147483646 w 282"/>
                <a:gd name="T95" fmla="*/ 2147483646 h 235"/>
                <a:gd name="T96" fmla="*/ 2147483646 w 282"/>
                <a:gd name="T97" fmla="*/ 2147483646 h 235"/>
                <a:gd name="T98" fmla="*/ 2147483646 w 282"/>
                <a:gd name="T99" fmla="*/ 2147483646 h 235"/>
                <a:gd name="T100" fmla="*/ 2147483646 w 282"/>
                <a:gd name="T101" fmla="*/ 2147483646 h 235"/>
                <a:gd name="T102" fmla="*/ 0 w 282"/>
                <a:gd name="T103" fmla="*/ 2147483646 h 235"/>
                <a:gd name="T104" fmla="*/ 0 w 282"/>
                <a:gd name="T105" fmla="*/ 2147483646 h 235"/>
                <a:gd name="T106" fmla="*/ 2147483646 w 282"/>
                <a:gd name="T107" fmla="*/ 2147483646 h 235"/>
                <a:gd name="T108" fmla="*/ 2147483646 w 282"/>
                <a:gd name="T109" fmla="*/ 2147483646 h 235"/>
                <a:gd name="T110" fmla="*/ 2147483646 w 282"/>
                <a:gd name="T111" fmla="*/ 2147483646 h 235"/>
                <a:gd name="T112" fmla="*/ 2147483646 w 282"/>
                <a:gd name="T113" fmla="*/ 2147483646 h 235"/>
                <a:gd name="T114" fmla="*/ 2147483646 w 282"/>
                <a:gd name="T115" fmla="*/ 2147483646 h 235"/>
                <a:gd name="T116" fmla="*/ 2147483646 w 282"/>
                <a:gd name="T117" fmla="*/ 2147483646 h 235"/>
                <a:gd name="T118" fmla="*/ 2147483646 w 282"/>
                <a:gd name="T119" fmla="*/ 2147483646 h 235"/>
                <a:gd name="T120" fmla="*/ 2147483646 w 282"/>
                <a:gd name="T121" fmla="*/ 2147483646 h 235"/>
                <a:gd name="T122" fmla="*/ 2147483646 w 282"/>
                <a:gd name="T123" fmla="*/ 2147483646 h 23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82" h="235">
                  <a:moveTo>
                    <a:pt x="28" y="131"/>
                  </a:moveTo>
                  <a:cubicBezTo>
                    <a:pt x="28" y="53"/>
                    <a:pt x="28" y="53"/>
                    <a:pt x="28" y="53"/>
                  </a:cubicBezTo>
                  <a:cubicBezTo>
                    <a:pt x="28" y="44"/>
                    <a:pt x="36" y="36"/>
                    <a:pt x="46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36" y="148"/>
                    <a:pt x="28" y="140"/>
                    <a:pt x="28" y="131"/>
                  </a:cubicBezTo>
                  <a:close/>
                  <a:moveTo>
                    <a:pt x="214" y="131"/>
                  </a:moveTo>
                  <a:cubicBezTo>
                    <a:pt x="214" y="53"/>
                    <a:pt x="214" y="53"/>
                    <a:pt x="214" y="53"/>
                  </a:cubicBezTo>
                  <a:cubicBezTo>
                    <a:pt x="214" y="44"/>
                    <a:pt x="207" y="36"/>
                    <a:pt x="197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207" y="148"/>
                    <a:pt x="214" y="140"/>
                    <a:pt x="214" y="131"/>
                  </a:cubicBezTo>
                  <a:close/>
                  <a:moveTo>
                    <a:pt x="154" y="36"/>
                  </a:moveTo>
                  <a:cubicBezTo>
                    <a:pt x="152" y="21"/>
                    <a:pt x="143" y="13"/>
                    <a:pt x="13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00" y="13"/>
                    <a:pt x="91" y="21"/>
                    <a:pt x="89" y="36"/>
                  </a:cubicBezTo>
                  <a:cubicBezTo>
                    <a:pt x="77" y="36"/>
                    <a:pt x="77" y="36"/>
                    <a:pt x="77" y="3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6" y="36"/>
                    <a:pt x="166" y="36"/>
                    <a:pt x="166" y="36"/>
                  </a:cubicBezTo>
                  <a:lnTo>
                    <a:pt x="154" y="36"/>
                  </a:lnTo>
                  <a:close/>
                  <a:moveTo>
                    <a:pt x="101" y="36"/>
                  </a:moveTo>
                  <a:cubicBezTo>
                    <a:pt x="102" y="23"/>
                    <a:pt x="110" y="23"/>
                    <a:pt x="112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3"/>
                    <a:pt x="141" y="27"/>
                    <a:pt x="142" y="36"/>
                  </a:cubicBezTo>
                  <a:lnTo>
                    <a:pt x="101" y="36"/>
                  </a:lnTo>
                  <a:close/>
                  <a:moveTo>
                    <a:pt x="42" y="187"/>
                  </a:moveTo>
                  <a:cubicBezTo>
                    <a:pt x="28" y="187"/>
                    <a:pt x="17" y="198"/>
                    <a:pt x="17" y="211"/>
                  </a:cubicBezTo>
                  <a:cubicBezTo>
                    <a:pt x="17" y="224"/>
                    <a:pt x="28" y="235"/>
                    <a:pt x="42" y="235"/>
                  </a:cubicBezTo>
                  <a:cubicBezTo>
                    <a:pt x="55" y="235"/>
                    <a:pt x="66" y="224"/>
                    <a:pt x="66" y="211"/>
                  </a:cubicBezTo>
                  <a:cubicBezTo>
                    <a:pt x="66" y="198"/>
                    <a:pt x="55" y="187"/>
                    <a:pt x="42" y="187"/>
                  </a:cubicBezTo>
                  <a:close/>
                  <a:moveTo>
                    <a:pt x="42" y="224"/>
                  </a:moveTo>
                  <a:cubicBezTo>
                    <a:pt x="34" y="224"/>
                    <a:pt x="29" y="218"/>
                    <a:pt x="29" y="211"/>
                  </a:cubicBezTo>
                  <a:cubicBezTo>
                    <a:pt x="29" y="204"/>
                    <a:pt x="34" y="198"/>
                    <a:pt x="42" y="198"/>
                  </a:cubicBezTo>
                  <a:cubicBezTo>
                    <a:pt x="49" y="198"/>
                    <a:pt x="54" y="204"/>
                    <a:pt x="54" y="211"/>
                  </a:cubicBezTo>
                  <a:cubicBezTo>
                    <a:pt x="54" y="218"/>
                    <a:pt x="49" y="224"/>
                    <a:pt x="42" y="224"/>
                  </a:cubicBezTo>
                  <a:close/>
                  <a:moveTo>
                    <a:pt x="202" y="187"/>
                  </a:moveTo>
                  <a:cubicBezTo>
                    <a:pt x="188" y="187"/>
                    <a:pt x="177" y="198"/>
                    <a:pt x="177" y="211"/>
                  </a:cubicBezTo>
                  <a:cubicBezTo>
                    <a:pt x="177" y="224"/>
                    <a:pt x="188" y="235"/>
                    <a:pt x="202" y="235"/>
                  </a:cubicBezTo>
                  <a:cubicBezTo>
                    <a:pt x="215" y="235"/>
                    <a:pt x="226" y="224"/>
                    <a:pt x="226" y="211"/>
                  </a:cubicBezTo>
                  <a:cubicBezTo>
                    <a:pt x="226" y="198"/>
                    <a:pt x="215" y="187"/>
                    <a:pt x="202" y="187"/>
                  </a:cubicBezTo>
                  <a:close/>
                  <a:moveTo>
                    <a:pt x="202" y="224"/>
                  </a:moveTo>
                  <a:cubicBezTo>
                    <a:pt x="194" y="224"/>
                    <a:pt x="189" y="218"/>
                    <a:pt x="189" y="211"/>
                  </a:cubicBezTo>
                  <a:cubicBezTo>
                    <a:pt x="189" y="204"/>
                    <a:pt x="194" y="198"/>
                    <a:pt x="202" y="198"/>
                  </a:cubicBezTo>
                  <a:cubicBezTo>
                    <a:pt x="209" y="198"/>
                    <a:pt x="214" y="204"/>
                    <a:pt x="214" y="211"/>
                  </a:cubicBezTo>
                  <a:cubicBezTo>
                    <a:pt x="214" y="218"/>
                    <a:pt x="209" y="224"/>
                    <a:pt x="202" y="224"/>
                  </a:cubicBezTo>
                  <a:close/>
                  <a:moveTo>
                    <a:pt x="275" y="20"/>
                  </a:moveTo>
                  <a:cubicBezTo>
                    <a:pt x="246" y="36"/>
                    <a:pt x="246" y="36"/>
                    <a:pt x="246" y="36"/>
                  </a:cubicBezTo>
                  <a:cubicBezTo>
                    <a:pt x="246" y="179"/>
                    <a:pt x="246" y="179"/>
                    <a:pt x="246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26" y="160"/>
                    <a:pt x="226" y="160"/>
                    <a:pt x="226" y="160"/>
                  </a:cubicBezTo>
                  <a:cubicBezTo>
                    <a:pt x="226" y="31"/>
                    <a:pt x="226" y="31"/>
                    <a:pt x="226" y="31"/>
                  </a:cubicBezTo>
                  <a:cubicBezTo>
                    <a:pt x="226" y="31"/>
                    <a:pt x="226" y="30"/>
                    <a:pt x="226" y="29"/>
                  </a:cubicBezTo>
                  <a:cubicBezTo>
                    <a:pt x="227" y="26"/>
                    <a:pt x="228" y="23"/>
                    <a:pt x="231" y="22"/>
                  </a:cubicBezTo>
                  <a:cubicBezTo>
                    <a:pt x="266" y="3"/>
                    <a:pt x="266" y="3"/>
                    <a:pt x="266" y="3"/>
                  </a:cubicBezTo>
                  <a:cubicBezTo>
                    <a:pt x="271" y="0"/>
                    <a:pt x="277" y="2"/>
                    <a:pt x="279" y="7"/>
                  </a:cubicBezTo>
                  <a:cubicBezTo>
                    <a:pt x="282" y="12"/>
                    <a:pt x="280" y="17"/>
                    <a:pt x="275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63"/>
            <p:cNvSpPr txBox="1"/>
            <p:nvPr/>
          </p:nvSpPr>
          <p:spPr>
            <a:xfrm>
              <a:off x="7925165" y="3989043"/>
              <a:ext cx="14770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感召能力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2281163" y="4406100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319633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6313611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136057" y="4365104"/>
            <a:ext cx="184996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30046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47" grpId="0"/>
      <p:bldP spid="48" grpId="0"/>
      <p:bldP spid="49" grpId="0"/>
      <p:bldP spid="50" grpId="0"/>
      <p:bldP spid="5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799641" y="1834699"/>
            <a:ext cx="6120680" cy="3682533"/>
            <a:chOff x="3022028" y="1587732"/>
            <a:chExt cx="6120680" cy="3682533"/>
          </a:xfrm>
        </p:grpSpPr>
        <p:pic>
          <p:nvPicPr>
            <p:cNvPr id="24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矩形 24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6" cstate="print">
                <a:extLst>
                  <a:ext uri="{BEBA8EAE-BF5A-486C-A8C5-ECC9F3942E4B}">
                    <a14:imgProps xmlns:a14="http://schemas.microsoft.com/office/drawing/2010/main" xmlns="">
                      <a14:imgLayer r:embed="rId7">
                        <a14:imgEffect>
                          <a14:brightnessContrast bright="22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燕尾形 25"/>
          <p:cNvSpPr/>
          <p:nvPr/>
        </p:nvSpPr>
        <p:spPr>
          <a:xfrm rot="5400000">
            <a:off x="7033691" y="2064036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213711" y="2640100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7550709" y="1619516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制度执行力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7537747" y="1958702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制度的实施取决于制度执行力，公司利益和文化得失在于执行力。</a:t>
            </a:r>
          </a:p>
        </p:txBody>
      </p:sp>
      <p:sp>
        <p:nvSpPr>
          <p:cNvPr id="30" name="燕尾形 29"/>
          <p:cNvSpPr/>
          <p:nvPr/>
        </p:nvSpPr>
        <p:spPr>
          <a:xfrm rot="5400000">
            <a:off x="7033691" y="3432188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213711" y="4008252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7550709" y="2987668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47"/>
          <p:cNvSpPr>
            <a:spLocks noChangeArrowheads="1"/>
          </p:cNvSpPr>
          <p:nvPr/>
        </p:nvSpPr>
        <p:spPr bwMode="auto">
          <a:xfrm>
            <a:off x="7537747" y="3326854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临危不乱，遇事不急的心态能够在稍纵即逝的时机取得更大的成果。</a:t>
            </a:r>
          </a:p>
        </p:txBody>
      </p:sp>
      <p:sp>
        <p:nvSpPr>
          <p:cNvPr id="34" name="燕尾形 33"/>
          <p:cNvSpPr/>
          <p:nvPr/>
        </p:nvSpPr>
        <p:spPr>
          <a:xfrm rot="5400000">
            <a:off x="7033691" y="4872348"/>
            <a:ext cx="360040" cy="576064"/>
          </a:xfrm>
          <a:prstGeom prst="chevron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7213711" y="5448412"/>
            <a:ext cx="363640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7550709" y="4427828"/>
            <a:ext cx="1338810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战略执行力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7537747" y="4767014"/>
            <a:ext cx="33123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通过一套有组织系统的规章制度和战略目标，可以更快的实现梦想。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99442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29" grpId="0"/>
      <p:bldP spid="30" grpId="0" animBg="1"/>
      <p:bldP spid="32" grpId="0"/>
      <p:bldP spid="33" grpId="0"/>
      <p:bldP spid="34" grpId="0" animBg="1"/>
      <p:bldP spid="36" grpId="0"/>
      <p:bldP spid="37" grpId="0"/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2" name="组合 91"/>
          <p:cNvGrpSpPr/>
          <p:nvPr/>
        </p:nvGrpSpPr>
        <p:grpSpPr>
          <a:xfrm>
            <a:off x="2998462" y="1945406"/>
            <a:ext cx="1868593" cy="1866715"/>
            <a:chOff x="5305425" y="2638424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93" name="Freeform 6"/>
            <p:cNvSpPr>
              <a:spLocks noEditPoints="1"/>
            </p:cNvSpPr>
            <p:nvPr/>
          </p:nvSpPr>
          <p:spPr bwMode="auto">
            <a:xfrm>
              <a:off x="5305425" y="2638424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202A36">
                <a:alpha val="8902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4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4098235" y="3098333"/>
            <a:ext cx="2345601" cy="2341845"/>
            <a:chOff x="5102225" y="2441575"/>
            <a:chExt cx="1982788" cy="1979613"/>
          </a:xfrm>
          <a:solidFill>
            <a:srgbClr val="000000">
              <a:alpha val="60000"/>
            </a:srgbClr>
          </a:solidFill>
        </p:grpSpPr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7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133002" y="2639598"/>
            <a:ext cx="1538068" cy="1560603"/>
            <a:chOff x="5803900" y="2852738"/>
            <a:chExt cx="1300163" cy="1319212"/>
          </a:xfrm>
          <a:solidFill>
            <a:srgbClr val="000000">
              <a:alpha val="60000"/>
            </a:srgbClr>
          </a:solidFill>
        </p:grpSpPr>
        <p:sp>
          <p:nvSpPr>
            <p:cNvPr id="99" name="Freeform 18"/>
            <p:cNvSpPr>
              <a:spLocks noEditPoints="1"/>
            </p:cNvSpPr>
            <p:nvPr/>
          </p:nvSpPr>
          <p:spPr bwMode="auto">
            <a:xfrm>
              <a:off x="5803900" y="2852738"/>
              <a:ext cx="1300163" cy="1319212"/>
            </a:xfrm>
            <a:custGeom>
              <a:avLst/>
              <a:gdLst>
                <a:gd name="T0" fmla="*/ 309 w 347"/>
                <a:gd name="T1" fmla="*/ 176 h 352"/>
                <a:gd name="T2" fmla="*/ 326 w 347"/>
                <a:gd name="T3" fmla="*/ 150 h 352"/>
                <a:gd name="T4" fmla="*/ 335 w 347"/>
                <a:gd name="T5" fmla="*/ 103 h 352"/>
                <a:gd name="T6" fmla="*/ 294 w 347"/>
                <a:gd name="T7" fmla="*/ 113 h 352"/>
                <a:gd name="T8" fmla="*/ 282 w 347"/>
                <a:gd name="T9" fmla="*/ 65 h 352"/>
                <a:gd name="T10" fmla="*/ 262 w 347"/>
                <a:gd name="T11" fmla="*/ 22 h 352"/>
                <a:gd name="T12" fmla="*/ 234 w 347"/>
                <a:gd name="T13" fmla="*/ 54 h 352"/>
                <a:gd name="T14" fmla="*/ 196 w 347"/>
                <a:gd name="T15" fmla="*/ 23 h 352"/>
                <a:gd name="T16" fmla="*/ 155 w 347"/>
                <a:gd name="T17" fmla="*/ 0 h 352"/>
                <a:gd name="T18" fmla="*/ 151 w 347"/>
                <a:gd name="T19" fmla="*/ 42 h 352"/>
                <a:gd name="T20" fmla="*/ 102 w 347"/>
                <a:gd name="T21" fmla="*/ 39 h 352"/>
                <a:gd name="T22" fmla="*/ 55 w 347"/>
                <a:gd name="T23" fmla="*/ 44 h 352"/>
                <a:gd name="T24" fmla="*/ 77 w 347"/>
                <a:gd name="T25" fmla="*/ 81 h 352"/>
                <a:gd name="T26" fmla="*/ 35 w 347"/>
                <a:gd name="T27" fmla="*/ 107 h 352"/>
                <a:gd name="T28" fmla="*/ 0 w 347"/>
                <a:gd name="T29" fmla="*/ 139 h 352"/>
                <a:gd name="T30" fmla="*/ 39 w 347"/>
                <a:gd name="T31" fmla="*/ 156 h 352"/>
                <a:gd name="T32" fmla="*/ 39 w 347"/>
                <a:gd name="T33" fmla="*/ 195 h 352"/>
                <a:gd name="T34" fmla="*/ 0 w 347"/>
                <a:gd name="T35" fmla="*/ 212 h 352"/>
                <a:gd name="T36" fmla="*/ 35 w 347"/>
                <a:gd name="T37" fmla="*/ 244 h 352"/>
                <a:gd name="T38" fmla="*/ 77 w 347"/>
                <a:gd name="T39" fmla="*/ 271 h 352"/>
                <a:gd name="T40" fmla="*/ 55 w 347"/>
                <a:gd name="T41" fmla="*/ 307 h 352"/>
                <a:gd name="T42" fmla="*/ 102 w 347"/>
                <a:gd name="T43" fmla="*/ 313 h 352"/>
                <a:gd name="T44" fmla="*/ 151 w 347"/>
                <a:gd name="T45" fmla="*/ 309 h 352"/>
                <a:gd name="T46" fmla="*/ 155 w 347"/>
                <a:gd name="T47" fmla="*/ 352 h 352"/>
                <a:gd name="T48" fmla="*/ 196 w 347"/>
                <a:gd name="T49" fmla="*/ 329 h 352"/>
                <a:gd name="T50" fmla="*/ 234 w 347"/>
                <a:gd name="T51" fmla="*/ 297 h 352"/>
                <a:gd name="T52" fmla="*/ 262 w 347"/>
                <a:gd name="T53" fmla="*/ 329 h 352"/>
                <a:gd name="T54" fmla="*/ 282 w 347"/>
                <a:gd name="T55" fmla="*/ 286 h 352"/>
                <a:gd name="T56" fmla="*/ 294 w 347"/>
                <a:gd name="T57" fmla="*/ 239 h 352"/>
                <a:gd name="T58" fmla="*/ 335 w 347"/>
                <a:gd name="T59" fmla="*/ 248 h 352"/>
                <a:gd name="T60" fmla="*/ 326 w 347"/>
                <a:gd name="T61" fmla="*/ 201 h 352"/>
                <a:gd name="T62" fmla="*/ 174 w 347"/>
                <a:gd name="T63" fmla="*/ 201 h 352"/>
                <a:gd name="T64" fmla="*/ 174 w 347"/>
                <a:gd name="T65" fmla="*/ 150 h 352"/>
                <a:gd name="T66" fmla="*/ 174 w 347"/>
                <a:gd name="T67" fmla="*/ 20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7" h="352">
                  <a:moveTo>
                    <a:pt x="308" y="195"/>
                  </a:moveTo>
                  <a:cubicBezTo>
                    <a:pt x="309" y="189"/>
                    <a:pt x="309" y="182"/>
                    <a:pt x="309" y="176"/>
                  </a:cubicBezTo>
                  <a:cubicBezTo>
                    <a:pt x="309" y="169"/>
                    <a:pt x="309" y="162"/>
                    <a:pt x="308" y="156"/>
                  </a:cubicBezTo>
                  <a:cubicBezTo>
                    <a:pt x="326" y="150"/>
                    <a:pt x="326" y="150"/>
                    <a:pt x="326" y="150"/>
                  </a:cubicBezTo>
                  <a:cubicBezTo>
                    <a:pt x="347" y="139"/>
                    <a:pt x="347" y="139"/>
                    <a:pt x="347" y="139"/>
                  </a:cubicBezTo>
                  <a:cubicBezTo>
                    <a:pt x="335" y="103"/>
                    <a:pt x="335" y="103"/>
                    <a:pt x="335" y="103"/>
                  </a:cubicBezTo>
                  <a:cubicBezTo>
                    <a:pt x="312" y="107"/>
                    <a:pt x="312" y="107"/>
                    <a:pt x="312" y="107"/>
                  </a:cubicBezTo>
                  <a:cubicBezTo>
                    <a:pt x="294" y="113"/>
                    <a:pt x="294" y="113"/>
                    <a:pt x="294" y="113"/>
                  </a:cubicBezTo>
                  <a:cubicBezTo>
                    <a:pt x="288" y="101"/>
                    <a:pt x="280" y="90"/>
                    <a:pt x="271" y="81"/>
                  </a:cubicBezTo>
                  <a:cubicBezTo>
                    <a:pt x="282" y="65"/>
                    <a:pt x="282" y="65"/>
                    <a:pt x="282" y="65"/>
                  </a:cubicBezTo>
                  <a:cubicBezTo>
                    <a:pt x="292" y="44"/>
                    <a:pt x="292" y="44"/>
                    <a:pt x="292" y="44"/>
                  </a:cubicBezTo>
                  <a:cubicBezTo>
                    <a:pt x="262" y="22"/>
                    <a:pt x="262" y="22"/>
                    <a:pt x="262" y="22"/>
                  </a:cubicBezTo>
                  <a:cubicBezTo>
                    <a:pt x="245" y="39"/>
                    <a:pt x="245" y="39"/>
                    <a:pt x="245" y="39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22" y="48"/>
                    <a:pt x="210" y="44"/>
                    <a:pt x="196" y="42"/>
                  </a:cubicBezTo>
                  <a:cubicBezTo>
                    <a:pt x="196" y="23"/>
                    <a:pt x="196" y="23"/>
                    <a:pt x="196" y="23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38" y="44"/>
                    <a:pt x="125" y="48"/>
                    <a:pt x="113" y="54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85" y="22"/>
                    <a:pt x="85" y="22"/>
                    <a:pt x="85" y="22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67" y="90"/>
                    <a:pt x="60" y="101"/>
                    <a:pt x="53" y="113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12" y="103"/>
                    <a:pt x="12" y="103"/>
                    <a:pt x="12" y="10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8" y="162"/>
                    <a:pt x="38" y="169"/>
                    <a:pt x="38" y="176"/>
                  </a:cubicBezTo>
                  <a:cubicBezTo>
                    <a:pt x="38" y="182"/>
                    <a:pt x="38" y="189"/>
                    <a:pt x="39" y="195"/>
                  </a:cubicBezTo>
                  <a:cubicBezTo>
                    <a:pt x="21" y="201"/>
                    <a:pt x="21" y="201"/>
                    <a:pt x="21" y="201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2" y="248"/>
                    <a:pt x="12" y="248"/>
                    <a:pt x="12" y="248"/>
                  </a:cubicBezTo>
                  <a:cubicBezTo>
                    <a:pt x="35" y="244"/>
                    <a:pt x="35" y="244"/>
                    <a:pt x="35" y="244"/>
                  </a:cubicBezTo>
                  <a:cubicBezTo>
                    <a:pt x="53" y="239"/>
                    <a:pt x="53" y="239"/>
                    <a:pt x="53" y="239"/>
                  </a:cubicBezTo>
                  <a:cubicBezTo>
                    <a:pt x="60" y="250"/>
                    <a:pt x="67" y="261"/>
                    <a:pt x="77" y="271"/>
                  </a:cubicBezTo>
                  <a:cubicBezTo>
                    <a:pt x="65" y="286"/>
                    <a:pt x="65" y="286"/>
                    <a:pt x="65" y="286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85" y="329"/>
                    <a:pt x="85" y="329"/>
                    <a:pt x="85" y="329"/>
                  </a:cubicBezTo>
                  <a:cubicBezTo>
                    <a:pt x="102" y="313"/>
                    <a:pt x="102" y="313"/>
                    <a:pt x="102" y="313"/>
                  </a:cubicBezTo>
                  <a:cubicBezTo>
                    <a:pt x="113" y="297"/>
                    <a:pt x="113" y="297"/>
                    <a:pt x="113" y="297"/>
                  </a:cubicBezTo>
                  <a:cubicBezTo>
                    <a:pt x="125" y="303"/>
                    <a:pt x="138" y="307"/>
                    <a:pt x="151" y="309"/>
                  </a:cubicBezTo>
                  <a:cubicBezTo>
                    <a:pt x="151" y="329"/>
                    <a:pt x="151" y="329"/>
                    <a:pt x="151" y="329"/>
                  </a:cubicBezTo>
                  <a:cubicBezTo>
                    <a:pt x="155" y="352"/>
                    <a:pt x="155" y="352"/>
                    <a:pt x="155" y="352"/>
                  </a:cubicBezTo>
                  <a:cubicBezTo>
                    <a:pt x="192" y="352"/>
                    <a:pt x="192" y="352"/>
                    <a:pt x="192" y="352"/>
                  </a:cubicBezTo>
                  <a:cubicBezTo>
                    <a:pt x="196" y="329"/>
                    <a:pt x="196" y="329"/>
                    <a:pt x="196" y="329"/>
                  </a:cubicBezTo>
                  <a:cubicBezTo>
                    <a:pt x="196" y="309"/>
                    <a:pt x="196" y="309"/>
                    <a:pt x="196" y="309"/>
                  </a:cubicBezTo>
                  <a:cubicBezTo>
                    <a:pt x="210" y="307"/>
                    <a:pt x="222" y="303"/>
                    <a:pt x="234" y="297"/>
                  </a:cubicBezTo>
                  <a:cubicBezTo>
                    <a:pt x="245" y="313"/>
                    <a:pt x="245" y="313"/>
                    <a:pt x="245" y="313"/>
                  </a:cubicBezTo>
                  <a:cubicBezTo>
                    <a:pt x="262" y="329"/>
                    <a:pt x="262" y="329"/>
                    <a:pt x="262" y="329"/>
                  </a:cubicBezTo>
                  <a:cubicBezTo>
                    <a:pt x="292" y="307"/>
                    <a:pt x="292" y="307"/>
                    <a:pt x="292" y="307"/>
                  </a:cubicBezTo>
                  <a:cubicBezTo>
                    <a:pt x="282" y="286"/>
                    <a:pt x="282" y="286"/>
                    <a:pt x="282" y="286"/>
                  </a:cubicBezTo>
                  <a:cubicBezTo>
                    <a:pt x="271" y="271"/>
                    <a:pt x="271" y="271"/>
                    <a:pt x="271" y="271"/>
                  </a:cubicBezTo>
                  <a:cubicBezTo>
                    <a:pt x="280" y="261"/>
                    <a:pt x="288" y="250"/>
                    <a:pt x="294" y="239"/>
                  </a:cubicBezTo>
                  <a:cubicBezTo>
                    <a:pt x="312" y="244"/>
                    <a:pt x="312" y="244"/>
                    <a:pt x="312" y="244"/>
                  </a:cubicBezTo>
                  <a:cubicBezTo>
                    <a:pt x="335" y="248"/>
                    <a:pt x="335" y="248"/>
                    <a:pt x="335" y="248"/>
                  </a:cubicBezTo>
                  <a:cubicBezTo>
                    <a:pt x="347" y="212"/>
                    <a:pt x="347" y="212"/>
                    <a:pt x="347" y="212"/>
                  </a:cubicBezTo>
                  <a:cubicBezTo>
                    <a:pt x="326" y="201"/>
                    <a:pt x="326" y="201"/>
                    <a:pt x="326" y="201"/>
                  </a:cubicBezTo>
                  <a:lnTo>
                    <a:pt x="308" y="195"/>
                  </a:lnTo>
                  <a:close/>
                  <a:moveTo>
                    <a:pt x="174" y="201"/>
                  </a:moveTo>
                  <a:cubicBezTo>
                    <a:pt x="159" y="201"/>
                    <a:pt x="148" y="190"/>
                    <a:pt x="148" y="176"/>
                  </a:cubicBezTo>
                  <a:cubicBezTo>
                    <a:pt x="148" y="162"/>
                    <a:pt x="159" y="150"/>
                    <a:pt x="174" y="150"/>
                  </a:cubicBezTo>
                  <a:cubicBezTo>
                    <a:pt x="188" y="150"/>
                    <a:pt x="199" y="162"/>
                    <a:pt x="199" y="176"/>
                  </a:cubicBezTo>
                  <a:cubicBezTo>
                    <a:pt x="199" y="190"/>
                    <a:pt x="188" y="201"/>
                    <a:pt x="174" y="201"/>
                  </a:cubicBezTo>
                  <a:close/>
                </a:path>
              </a:pathLst>
            </a:custGeom>
            <a:solidFill>
              <a:srgbClr val="202A3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0" name="Freeform 19"/>
            <p:cNvSpPr>
              <a:spLocks noEditPoints="1"/>
            </p:cNvSpPr>
            <p:nvPr/>
          </p:nvSpPr>
          <p:spPr bwMode="auto">
            <a:xfrm>
              <a:off x="6080125" y="3136900"/>
              <a:ext cx="747713" cy="746125"/>
            </a:xfrm>
            <a:custGeom>
              <a:avLst/>
              <a:gdLst>
                <a:gd name="T0" fmla="*/ 100 w 199"/>
                <a:gd name="T1" fmla="*/ 0 h 199"/>
                <a:gd name="T2" fmla="*/ 0 w 199"/>
                <a:gd name="T3" fmla="*/ 100 h 199"/>
                <a:gd name="T4" fmla="*/ 100 w 199"/>
                <a:gd name="T5" fmla="*/ 199 h 199"/>
                <a:gd name="T6" fmla="*/ 199 w 199"/>
                <a:gd name="T7" fmla="*/ 100 h 199"/>
                <a:gd name="T8" fmla="*/ 100 w 199"/>
                <a:gd name="T9" fmla="*/ 0 h 199"/>
                <a:gd name="T10" fmla="*/ 100 w 199"/>
                <a:gd name="T11" fmla="*/ 150 h 199"/>
                <a:gd name="T12" fmla="*/ 49 w 199"/>
                <a:gd name="T13" fmla="*/ 100 h 199"/>
                <a:gd name="T14" fmla="*/ 100 w 199"/>
                <a:gd name="T15" fmla="*/ 49 h 199"/>
                <a:gd name="T16" fmla="*/ 150 w 199"/>
                <a:gd name="T17" fmla="*/ 100 h 199"/>
                <a:gd name="T18" fmla="*/ 100 w 199"/>
                <a:gd name="T19" fmla="*/ 15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9" h="199">
                  <a:moveTo>
                    <a:pt x="100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199"/>
                    <a:pt x="100" y="199"/>
                  </a:cubicBezTo>
                  <a:cubicBezTo>
                    <a:pt x="155" y="199"/>
                    <a:pt x="199" y="155"/>
                    <a:pt x="199" y="100"/>
                  </a:cubicBezTo>
                  <a:cubicBezTo>
                    <a:pt x="199" y="45"/>
                    <a:pt x="155" y="0"/>
                    <a:pt x="100" y="0"/>
                  </a:cubicBezTo>
                  <a:close/>
                  <a:moveTo>
                    <a:pt x="100" y="150"/>
                  </a:moveTo>
                  <a:cubicBezTo>
                    <a:pt x="72" y="150"/>
                    <a:pt x="49" y="128"/>
                    <a:pt x="49" y="100"/>
                  </a:cubicBezTo>
                  <a:cubicBezTo>
                    <a:pt x="49" y="72"/>
                    <a:pt x="72" y="49"/>
                    <a:pt x="100" y="49"/>
                  </a:cubicBezTo>
                  <a:cubicBezTo>
                    <a:pt x="127" y="49"/>
                    <a:pt x="150" y="72"/>
                    <a:pt x="150" y="100"/>
                  </a:cubicBezTo>
                  <a:cubicBezTo>
                    <a:pt x="150" y="128"/>
                    <a:pt x="127" y="150"/>
                    <a:pt x="100" y="1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7473866" y="2931300"/>
            <a:ext cx="1868593" cy="1866715"/>
            <a:chOff x="5305425" y="2638425"/>
            <a:chExt cx="1579563" cy="1577975"/>
          </a:xfrm>
          <a:solidFill>
            <a:srgbClr val="000000">
              <a:alpha val="60000"/>
            </a:srgbClr>
          </a:solidFill>
        </p:grpSpPr>
        <p:sp>
          <p:nvSpPr>
            <p:cNvPr id="102" name="Freeform 6"/>
            <p:cNvSpPr>
              <a:spLocks noEditPoints="1"/>
            </p:cNvSpPr>
            <p:nvPr/>
          </p:nvSpPr>
          <p:spPr bwMode="auto">
            <a:xfrm>
              <a:off x="5305425" y="2638425"/>
              <a:ext cx="1579563" cy="1577975"/>
            </a:xfrm>
            <a:custGeom>
              <a:avLst/>
              <a:gdLst>
                <a:gd name="T0" fmla="*/ 421 w 421"/>
                <a:gd name="T1" fmla="*/ 229 h 421"/>
                <a:gd name="T2" fmla="*/ 398 w 421"/>
                <a:gd name="T3" fmla="*/ 188 h 421"/>
                <a:gd name="T4" fmla="*/ 367 w 421"/>
                <a:gd name="T5" fmla="*/ 146 h 421"/>
                <a:gd name="T6" fmla="*/ 402 w 421"/>
                <a:gd name="T7" fmla="*/ 122 h 421"/>
                <a:gd name="T8" fmla="*/ 361 w 421"/>
                <a:gd name="T9" fmla="*/ 97 h 421"/>
                <a:gd name="T10" fmla="*/ 314 w 421"/>
                <a:gd name="T11" fmla="*/ 77 h 421"/>
                <a:gd name="T12" fmla="*/ 332 w 421"/>
                <a:gd name="T13" fmla="*/ 38 h 421"/>
                <a:gd name="T14" fmla="*/ 285 w 421"/>
                <a:gd name="T15" fmla="*/ 37 h 421"/>
                <a:gd name="T16" fmla="*/ 233 w 421"/>
                <a:gd name="T17" fmla="*/ 43 h 421"/>
                <a:gd name="T18" fmla="*/ 229 w 421"/>
                <a:gd name="T19" fmla="*/ 0 h 421"/>
                <a:gd name="T20" fmla="*/ 188 w 421"/>
                <a:gd name="T21" fmla="*/ 23 h 421"/>
                <a:gd name="T22" fmla="*/ 146 w 421"/>
                <a:gd name="T23" fmla="*/ 54 h 421"/>
                <a:gd name="T24" fmla="*/ 122 w 421"/>
                <a:gd name="T25" fmla="*/ 19 h 421"/>
                <a:gd name="T26" fmla="*/ 98 w 421"/>
                <a:gd name="T27" fmla="*/ 60 h 421"/>
                <a:gd name="T28" fmla="*/ 77 w 421"/>
                <a:gd name="T29" fmla="*/ 107 h 421"/>
                <a:gd name="T30" fmla="*/ 38 w 421"/>
                <a:gd name="T31" fmla="*/ 89 h 421"/>
                <a:gd name="T32" fmla="*/ 37 w 421"/>
                <a:gd name="T33" fmla="*/ 136 h 421"/>
                <a:gd name="T34" fmla="*/ 43 w 421"/>
                <a:gd name="T35" fmla="*/ 188 h 421"/>
                <a:gd name="T36" fmla="*/ 0 w 421"/>
                <a:gd name="T37" fmla="*/ 192 h 421"/>
                <a:gd name="T38" fmla="*/ 24 w 421"/>
                <a:gd name="T39" fmla="*/ 233 h 421"/>
                <a:gd name="T40" fmla="*/ 54 w 421"/>
                <a:gd name="T41" fmla="*/ 274 h 421"/>
                <a:gd name="T42" fmla="*/ 19 w 421"/>
                <a:gd name="T43" fmla="*/ 299 h 421"/>
                <a:gd name="T44" fmla="*/ 60 w 421"/>
                <a:gd name="T45" fmla="*/ 323 h 421"/>
                <a:gd name="T46" fmla="*/ 107 w 421"/>
                <a:gd name="T47" fmla="*/ 344 h 421"/>
                <a:gd name="T48" fmla="*/ 89 w 421"/>
                <a:gd name="T49" fmla="*/ 383 h 421"/>
                <a:gd name="T50" fmla="*/ 137 w 421"/>
                <a:gd name="T51" fmla="*/ 384 h 421"/>
                <a:gd name="T52" fmla="*/ 188 w 421"/>
                <a:gd name="T53" fmla="*/ 378 h 421"/>
                <a:gd name="T54" fmla="*/ 192 w 421"/>
                <a:gd name="T55" fmla="*/ 421 h 421"/>
                <a:gd name="T56" fmla="*/ 233 w 421"/>
                <a:gd name="T57" fmla="*/ 397 h 421"/>
                <a:gd name="T58" fmla="*/ 275 w 421"/>
                <a:gd name="T59" fmla="*/ 367 h 421"/>
                <a:gd name="T60" fmla="*/ 299 w 421"/>
                <a:gd name="T61" fmla="*/ 402 h 421"/>
                <a:gd name="T62" fmla="*/ 324 w 421"/>
                <a:gd name="T63" fmla="*/ 361 h 421"/>
                <a:gd name="T64" fmla="*/ 344 w 421"/>
                <a:gd name="T65" fmla="*/ 314 h 421"/>
                <a:gd name="T66" fmla="*/ 383 w 421"/>
                <a:gd name="T67" fmla="*/ 332 h 421"/>
                <a:gd name="T68" fmla="*/ 384 w 421"/>
                <a:gd name="T69" fmla="*/ 284 h 421"/>
                <a:gd name="T70" fmla="*/ 378 w 421"/>
                <a:gd name="T71" fmla="*/ 233 h 421"/>
                <a:gd name="T72" fmla="*/ 211 w 421"/>
                <a:gd name="T73" fmla="*/ 236 h 421"/>
                <a:gd name="T74" fmla="*/ 211 w 421"/>
                <a:gd name="T75" fmla="*/ 185 h 421"/>
                <a:gd name="T76" fmla="*/ 211 w 421"/>
                <a:gd name="T77" fmla="*/ 236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1" h="421">
                  <a:moveTo>
                    <a:pt x="398" y="233"/>
                  </a:moveTo>
                  <a:cubicBezTo>
                    <a:pt x="421" y="229"/>
                    <a:pt x="421" y="229"/>
                    <a:pt x="421" y="229"/>
                  </a:cubicBezTo>
                  <a:cubicBezTo>
                    <a:pt x="421" y="192"/>
                    <a:pt x="421" y="192"/>
                    <a:pt x="421" y="192"/>
                  </a:cubicBezTo>
                  <a:cubicBezTo>
                    <a:pt x="398" y="188"/>
                    <a:pt x="398" y="188"/>
                    <a:pt x="398" y="188"/>
                  </a:cubicBezTo>
                  <a:cubicBezTo>
                    <a:pt x="378" y="188"/>
                    <a:pt x="378" y="188"/>
                    <a:pt x="378" y="188"/>
                  </a:cubicBezTo>
                  <a:cubicBezTo>
                    <a:pt x="376" y="173"/>
                    <a:pt x="372" y="159"/>
                    <a:pt x="367" y="14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402" y="122"/>
                    <a:pt x="402" y="122"/>
                    <a:pt x="402" y="122"/>
                  </a:cubicBezTo>
                  <a:cubicBezTo>
                    <a:pt x="383" y="89"/>
                    <a:pt x="383" y="89"/>
                    <a:pt x="383" y="89"/>
                  </a:cubicBezTo>
                  <a:cubicBezTo>
                    <a:pt x="361" y="97"/>
                    <a:pt x="361" y="97"/>
                    <a:pt x="361" y="97"/>
                  </a:cubicBezTo>
                  <a:cubicBezTo>
                    <a:pt x="344" y="107"/>
                    <a:pt x="344" y="107"/>
                    <a:pt x="344" y="107"/>
                  </a:cubicBezTo>
                  <a:cubicBezTo>
                    <a:pt x="336" y="96"/>
                    <a:pt x="325" y="85"/>
                    <a:pt x="314" y="77"/>
                  </a:cubicBezTo>
                  <a:cubicBezTo>
                    <a:pt x="324" y="60"/>
                    <a:pt x="324" y="60"/>
                    <a:pt x="324" y="60"/>
                  </a:cubicBezTo>
                  <a:cubicBezTo>
                    <a:pt x="332" y="38"/>
                    <a:pt x="332" y="38"/>
                    <a:pt x="332" y="38"/>
                  </a:cubicBezTo>
                  <a:cubicBezTo>
                    <a:pt x="299" y="19"/>
                    <a:pt x="299" y="19"/>
                    <a:pt x="299" y="1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62" y="49"/>
                    <a:pt x="248" y="45"/>
                    <a:pt x="233" y="43"/>
                  </a:cubicBezTo>
                  <a:cubicBezTo>
                    <a:pt x="233" y="23"/>
                    <a:pt x="233" y="23"/>
                    <a:pt x="233" y="23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88" y="23"/>
                    <a:pt x="188" y="23"/>
                    <a:pt x="188" y="23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173" y="45"/>
                    <a:pt x="160" y="49"/>
                    <a:pt x="146" y="54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96" y="85"/>
                    <a:pt x="86" y="96"/>
                    <a:pt x="77" y="10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38" y="89"/>
                    <a:pt x="38" y="89"/>
                    <a:pt x="38" y="89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49" y="159"/>
                    <a:pt x="45" y="173"/>
                    <a:pt x="43" y="188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43" y="233"/>
                    <a:pt x="43" y="233"/>
                    <a:pt x="43" y="233"/>
                  </a:cubicBezTo>
                  <a:cubicBezTo>
                    <a:pt x="45" y="247"/>
                    <a:pt x="49" y="261"/>
                    <a:pt x="54" y="274"/>
                  </a:cubicBezTo>
                  <a:cubicBezTo>
                    <a:pt x="37" y="284"/>
                    <a:pt x="37" y="284"/>
                    <a:pt x="37" y="284"/>
                  </a:cubicBezTo>
                  <a:cubicBezTo>
                    <a:pt x="19" y="299"/>
                    <a:pt x="19" y="299"/>
                    <a:pt x="19" y="299"/>
                  </a:cubicBezTo>
                  <a:cubicBezTo>
                    <a:pt x="38" y="332"/>
                    <a:pt x="38" y="332"/>
                    <a:pt x="38" y="332"/>
                  </a:cubicBezTo>
                  <a:cubicBezTo>
                    <a:pt x="60" y="323"/>
                    <a:pt x="60" y="323"/>
                    <a:pt x="60" y="323"/>
                  </a:cubicBezTo>
                  <a:cubicBezTo>
                    <a:pt x="77" y="314"/>
                    <a:pt x="77" y="314"/>
                    <a:pt x="77" y="314"/>
                  </a:cubicBezTo>
                  <a:cubicBezTo>
                    <a:pt x="86" y="325"/>
                    <a:pt x="96" y="335"/>
                    <a:pt x="107" y="344"/>
                  </a:cubicBezTo>
                  <a:cubicBezTo>
                    <a:pt x="98" y="361"/>
                    <a:pt x="98" y="361"/>
                    <a:pt x="98" y="361"/>
                  </a:cubicBezTo>
                  <a:cubicBezTo>
                    <a:pt x="89" y="383"/>
                    <a:pt x="89" y="383"/>
                    <a:pt x="89" y="383"/>
                  </a:cubicBezTo>
                  <a:cubicBezTo>
                    <a:pt x="122" y="402"/>
                    <a:pt x="122" y="402"/>
                    <a:pt x="122" y="402"/>
                  </a:cubicBezTo>
                  <a:cubicBezTo>
                    <a:pt x="137" y="384"/>
                    <a:pt x="137" y="384"/>
                    <a:pt x="137" y="384"/>
                  </a:cubicBezTo>
                  <a:cubicBezTo>
                    <a:pt x="146" y="367"/>
                    <a:pt x="146" y="367"/>
                    <a:pt x="146" y="367"/>
                  </a:cubicBezTo>
                  <a:cubicBezTo>
                    <a:pt x="160" y="372"/>
                    <a:pt x="173" y="376"/>
                    <a:pt x="188" y="378"/>
                  </a:cubicBezTo>
                  <a:cubicBezTo>
                    <a:pt x="188" y="397"/>
                    <a:pt x="188" y="397"/>
                    <a:pt x="188" y="397"/>
                  </a:cubicBezTo>
                  <a:cubicBezTo>
                    <a:pt x="192" y="421"/>
                    <a:pt x="192" y="421"/>
                    <a:pt x="192" y="421"/>
                  </a:cubicBezTo>
                  <a:cubicBezTo>
                    <a:pt x="229" y="421"/>
                    <a:pt x="229" y="421"/>
                    <a:pt x="229" y="421"/>
                  </a:cubicBezTo>
                  <a:cubicBezTo>
                    <a:pt x="233" y="397"/>
                    <a:pt x="233" y="397"/>
                    <a:pt x="233" y="397"/>
                  </a:cubicBezTo>
                  <a:cubicBezTo>
                    <a:pt x="233" y="378"/>
                    <a:pt x="233" y="378"/>
                    <a:pt x="233" y="378"/>
                  </a:cubicBezTo>
                  <a:cubicBezTo>
                    <a:pt x="248" y="376"/>
                    <a:pt x="262" y="372"/>
                    <a:pt x="275" y="367"/>
                  </a:cubicBezTo>
                  <a:cubicBezTo>
                    <a:pt x="285" y="384"/>
                    <a:pt x="285" y="384"/>
                    <a:pt x="285" y="384"/>
                  </a:cubicBezTo>
                  <a:cubicBezTo>
                    <a:pt x="299" y="402"/>
                    <a:pt x="299" y="402"/>
                    <a:pt x="299" y="402"/>
                  </a:cubicBezTo>
                  <a:cubicBezTo>
                    <a:pt x="332" y="383"/>
                    <a:pt x="332" y="383"/>
                    <a:pt x="332" y="383"/>
                  </a:cubicBezTo>
                  <a:cubicBezTo>
                    <a:pt x="324" y="361"/>
                    <a:pt x="324" y="361"/>
                    <a:pt x="324" y="361"/>
                  </a:cubicBezTo>
                  <a:cubicBezTo>
                    <a:pt x="314" y="344"/>
                    <a:pt x="314" y="344"/>
                    <a:pt x="314" y="344"/>
                  </a:cubicBezTo>
                  <a:cubicBezTo>
                    <a:pt x="325" y="335"/>
                    <a:pt x="336" y="325"/>
                    <a:pt x="344" y="314"/>
                  </a:cubicBezTo>
                  <a:cubicBezTo>
                    <a:pt x="361" y="323"/>
                    <a:pt x="361" y="323"/>
                    <a:pt x="361" y="323"/>
                  </a:cubicBezTo>
                  <a:cubicBezTo>
                    <a:pt x="383" y="332"/>
                    <a:pt x="383" y="332"/>
                    <a:pt x="383" y="332"/>
                  </a:cubicBezTo>
                  <a:cubicBezTo>
                    <a:pt x="402" y="299"/>
                    <a:pt x="402" y="299"/>
                    <a:pt x="402" y="299"/>
                  </a:cubicBezTo>
                  <a:cubicBezTo>
                    <a:pt x="384" y="284"/>
                    <a:pt x="384" y="284"/>
                    <a:pt x="384" y="284"/>
                  </a:cubicBezTo>
                  <a:cubicBezTo>
                    <a:pt x="367" y="274"/>
                    <a:pt x="367" y="274"/>
                    <a:pt x="367" y="274"/>
                  </a:cubicBezTo>
                  <a:cubicBezTo>
                    <a:pt x="372" y="261"/>
                    <a:pt x="376" y="247"/>
                    <a:pt x="378" y="233"/>
                  </a:cubicBezTo>
                  <a:lnTo>
                    <a:pt x="398" y="233"/>
                  </a:lnTo>
                  <a:close/>
                  <a:moveTo>
                    <a:pt x="211" y="236"/>
                  </a:moveTo>
                  <a:cubicBezTo>
                    <a:pt x="197" y="236"/>
                    <a:pt x="185" y="224"/>
                    <a:pt x="185" y="210"/>
                  </a:cubicBezTo>
                  <a:cubicBezTo>
                    <a:pt x="185" y="196"/>
                    <a:pt x="197" y="185"/>
                    <a:pt x="211" y="185"/>
                  </a:cubicBezTo>
                  <a:cubicBezTo>
                    <a:pt x="225" y="185"/>
                    <a:pt x="236" y="196"/>
                    <a:pt x="236" y="210"/>
                  </a:cubicBezTo>
                  <a:cubicBezTo>
                    <a:pt x="236" y="224"/>
                    <a:pt x="225" y="236"/>
                    <a:pt x="211" y="236"/>
                  </a:cubicBezTo>
                  <a:close/>
                </a:path>
              </a:pathLst>
            </a:custGeom>
            <a:solidFill>
              <a:srgbClr val="3647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3" name="Freeform 7"/>
            <p:cNvSpPr>
              <a:spLocks noEditPoints="1"/>
            </p:cNvSpPr>
            <p:nvPr/>
          </p:nvSpPr>
          <p:spPr bwMode="auto">
            <a:xfrm>
              <a:off x="5602288" y="2933700"/>
              <a:ext cx="985838" cy="985838"/>
            </a:xfrm>
            <a:custGeom>
              <a:avLst/>
              <a:gdLst>
                <a:gd name="T0" fmla="*/ 132 w 263"/>
                <a:gd name="T1" fmla="*/ 0 h 263"/>
                <a:gd name="T2" fmla="*/ 0 w 263"/>
                <a:gd name="T3" fmla="*/ 131 h 263"/>
                <a:gd name="T4" fmla="*/ 132 w 263"/>
                <a:gd name="T5" fmla="*/ 263 h 263"/>
                <a:gd name="T6" fmla="*/ 263 w 263"/>
                <a:gd name="T7" fmla="*/ 131 h 263"/>
                <a:gd name="T8" fmla="*/ 132 w 263"/>
                <a:gd name="T9" fmla="*/ 0 h 263"/>
                <a:gd name="T10" fmla="*/ 132 w 263"/>
                <a:gd name="T11" fmla="*/ 190 h 263"/>
                <a:gd name="T12" fmla="*/ 73 w 263"/>
                <a:gd name="T13" fmla="*/ 131 h 263"/>
                <a:gd name="T14" fmla="*/ 132 w 263"/>
                <a:gd name="T15" fmla="*/ 73 h 263"/>
                <a:gd name="T16" fmla="*/ 190 w 263"/>
                <a:gd name="T17" fmla="*/ 131 h 263"/>
                <a:gd name="T18" fmla="*/ 132 w 263"/>
                <a:gd name="T19" fmla="*/ 19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3" h="263">
                  <a:moveTo>
                    <a:pt x="132" y="0"/>
                  </a:moveTo>
                  <a:cubicBezTo>
                    <a:pt x="59" y="0"/>
                    <a:pt x="0" y="59"/>
                    <a:pt x="0" y="131"/>
                  </a:cubicBezTo>
                  <a:cubicBezTo>
                    <a:pt x="0" y="204"/>
                    <a:pt x="59" y="263"/>
                    <a:pt x="132" y="263"/>
                  </a:cubicBezTo>
                  <a:cubicBezTo>
                    <a:pt x="204" y="263"/>
                    <a:pt x="263" y="204"/>
                    <a:pt x="263" y="131"/>
                  </a:cubicBezTo>
                  <a:cubicBezTo>
                    <a:pt x="263" y="59"/>
                    <a:pt x="204" y="0"/>
                    <a:pt x="132" y="0"/>
                  </a:cubicBezTo>
                  <a:close/>
                  <a:moveTo>
                    <a:pt x="132" y="190"/>
                  </a:moveTo>
                  <a:cubicBezTo>
                    <a:pt x="99" y="190"/>
                    <a:pt x="73" y="164"/>
                    <a:pt x="73" y="131"/>
                  </a:cubicBezTo>
                  <a:cubicBezTo>
                    <a:pt x="73" y="99"/>
                    <a:pt x="99" y="73"/>
                    <a:pt x="132" y="73"/>
                  </a:cubicBezTo>
                  <a:cubicBezTo>
                    <a:pt x="164" y="73"/>
                    <a:pt x="190" y="99"/>
                    <a:pt x="190" y="131"/>
                  </a:cubicBezTo>
                  <a:cubicBezTo>
                    <a:pt x="190" y="164"/>
                    <a:pt x="164" y="190"/>
                    <a:pt x="132" y="1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" name="TextBox 51"/>
          <p:cNvSpPr txBox="1"/>
          <p:nvPr/>
        </p:nvSpPr>
        <p:spPr>
          <a:xfrm>
            <a:off x="1480680" y="2631330"/>
            <a:ext cx="1271652" cy="8679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3069203" y="1392943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表达与沟通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TextBox 53"/>
          <p:cNvSpPr txBox="1"/>
          <p:nvPr/>
        </p:nvSpPr>
        <p:spPr>
          <a:xfrm>
            <a:off x="1849272" y="4420619"/>
            <a:ext cx="1981594" cy="6093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您的内容打在这里，或者通过复制您的文本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4455545" y="5542472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做事主动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8" name="TextBox 55"/>
          <p:cNvSpPr txBox="1"/>
          <p:nvPr/>
        </p:nvSpPr>
        <p:spPr>
          <a:xfrm>
            <a:off x="8105552" y="1934442"/>
            <a:ext cx="1752017" cy="8679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您的内容打在这里，或者通过复制您的文本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6050349" y="2065958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敬业的品质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0" name="TextBox 57"/>
          <p:cNvSpPr txBox="1"/>
          <p:nvPr/>
        </p:nvSpPr>
        <p:spPr>
          <a:xfrm>
            <a:off x="9564445" y="4164443"/>
            <a:ext cx="1670679" cy="6093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录入上述图表的描述说明</a:t>
            </a:r>
          </a:p>
        </p:txBody>
      </p:sp>
      <p:sp>
        <p:nvSpPr>
          <p:cNvPr id="111" name="矩形 110"/>
          <p:cNvSpPr/>
          <p:nvPr/>
        </p:nvSpPr>
        <p:spPr>
          <a:xfrm>
            <a:off x="7577962" y="4910072"/>
            <a:ext cx="1598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2" name="肘形连接符 111"/>
          <p:cNvCxnSpPr/>
          <p:nvPr/>
        </p:nvCxnSpPr>
        <p:spPr>
          <a:xfrm rot="10800000" flipV="1">
            <a:off x="1555653" y="2681022"/>
            <a:ext cx="1530873" cy="834621"/>
          </a:xfrm>
          <a:prstGeom prst="bentConnector3">
            <a:avLst>
              <a:gd name="adj1" fmla="val 2058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肘形连接符 112"/>
          <p:cNvCxnSpPr/>
          <p:nvPr/>
        </p:nvCxnSpPr>
        <p:spPr>
          <a:xfrm rot="10800000">
            <a:off x="1950914" y="4356789"/>
            <a:ext cx="2473569" cy="569324"/>
          </a:xfrm>
          <a:prstGeom prst="bentConnector3">
            <a:avLst>
              <a:gd name="adj1" fmla="val 21861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肘形连接符 113"/>
          <p:cNvCxnSpPr/>
          <p:nvPr/>
        </p:nvCxnSpPr>
        <p:spPr>
          <a:xfrm rot="10800000" flipV="1">
            <a:off x="8671403" y="4106769"/>
            <a:ext cx="2424229" cy="640975"/>
          </a:xfrm>
          <a:prstGeom prst="bentConnector3">
            <a:avLst>
              <a:gd name="adj1" fmla="val 66889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肘形连接符 114"/>
          <p:cNvCxnSpPr/>
          <p:nvPr/>
        </p:nvCxnSpPr>
        <p:spPr>
          <a:xfrm rot="10800000" flipV="1">
            <a:off x="7449279" y="1878817"/>
            <a:ext cx="2267929" cy="997559"/>
          </a:xfrm>
          <a:prstGeom prst="bentConnector3">
            <a:avLst>
              <a:gd name="adj1" fmla="val 74673"/>
            </a:avLst>
          </a:prstGeom>
          <a:ln>
            <a:solidFill>
              <a:schemeClr val="bg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018524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86400000">
                                      <p:cBhvr>
                                        <p:cTn id="10" dur="8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7" dur="7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108000000">
                                      <p:cBhvr>
                                        <p:cTn id="44" dur="7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86400000">
                                      <p:cBhvr>
                                        <p:cTn id="61" dur="6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66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8" name="组合 67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69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4" name="椭圆 33"/>
          <p:cNvSpPr/>
          <p:nvPr/>
        </p:nvSpPr>
        <p:spPr>
          <a:xfrm>
            <a:off x="1001113" y="-371330"/>
            <a:ext cx="3728322" cy="3728322"/>
          </a:xfrm>
          <a:prstGeom prst="ellipse">
            <a:avLst/>
          </a:prstGeom>
          <a:solidFill>
            <a:srgbClr val="344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77628" y="-194815"/>
            <a:ext cx="3375292" cy="337529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Box 59"/>
          <p:cNvSpPr txBox="1">
            <a:spLocks noChangeArrowheads="1"/>
          </p:cNvSpPr>
          <p:nvPr/>
        </p:nvSpPr>
        <p:spPr bwMode="auto">
          <a:xfrm>
            <a:off x="1209090" y="804314"/>
            <a:ext cx="3312368" cy="149579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defTabSz="914377">
              <a:lnSpc>
                <a:spcPct val="120000"/>
              </a:lnSpc>
              <a:defRPr/>
            </a:pPr>
            <a:r>
              <a:rPr lang="zh-CN" altLang="en-US" sz="4800" b="1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r>
              <a:rPr lang="zh-CN" altLang="en-US" sz="4000" b="1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en-US" altLang="zh-CN" sz="4000" b="1" kern="0" dirty="0" smtClean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914377">
              <a:lnSpc>
                <a:spcPct val="120000"/>
              </a:lnSpc>
              <a:defRPr/>
            </a:pPr>
            <a:r>
              <a:rPr lang="en-US" altLang="zh-CN" sz="2800" kern="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en-US" altLang="zh-CN" sz="2800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o</a:t>
            </a:r>
            <a:r>
              <a:rPr lang="en-US" altLang="zh-CN" sz="2800" kern="0" dirty="0" smtClean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ntents</a:t>
            </a:r>
            <a:endParaRPr lang="en-US" altLang="ko-KR" sz="2800" kern="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-32084" y="4048122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1705099" y="3733507"/>
            <a:ext cx="626458" cy="629230"/>
            <a:chOff x="9096726" y="250316"/>
            <a:chExt cx="626458" cy="629230"/>
          </a:xfrm>
        </p:grpSpPr>
        <p:sp>
          <p:nvSpPr>
            <p:cNvPr id="48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49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7"/>
              <a:chOff x="4638" y="-33"/>
              <a:chExt cx="667" cy="1069"/>
            </a:xfrm>
            <a:solidFill>
              <a:schemeClr val="bg1"/>
            </a:solidFill>
          </p:grpSpPr>
          <p:sp>
            <p:nvSpPr>
              <p:cNvPr id="50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4238496" y="3879664"/>
            <a:ext cx="626458" cy="629230"/>
            <a:chOff x="10596810" y="-683024"/>
            <a:chExt cx="626458" cy="629230"/>
          </a:xfrm>
        </p:grpSpPr>
        <p:sp>
          <p:nvSpPr>
            <p:cNvPr id="53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4" name="Freeform 9"/>
            <p:cNvSpPr>
              <a:spLocks noEditPoints="1"/>
            </p:cNvSpPr>
            <p:nvPr/>
          </p:nvSpPr>
          <p:spPr bwMode="auto">
            <a:xfrm rot="19469485">
              <a:off x="10730658" y="-559551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657323" y="4591619"/>
            <a:ext cx="626458" cy="629230"/>
            <a:chOff x="10596810" y="503370"/>
            <a:chExt cx="626458" cy="629230"/>
          </a:xfrm>
        </p:grpSpPr>
        <p:sp>
          <p:nvSpPr>
            <p:cNvPr id="56" name="Oval 4"/>
            <p:cNvSpPr/>
            <p:nvPr/>
          </p:nvSpPr>
          <p:spPr>
            <a:xfrm>
              <a:off x="10596810" y="503370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7" name="Freeform 145"/>
            <p:cNvSpPr>
              <a:spLocks noEditPoints="1"/>
            </p:cNvSpPr>
            <p:nvPr/>
          </p:nvSpPr>
          <p:spPr bwMode="auto">
            <a:xfrm>
              <a:off x="10800089" y="652160"/>
              <a:ext cx="219900" cy="331651"/>
            </a:xfrm>
            <a:custGeom>
              <a:avLst/>
              <a:gdLst>
                <a:gd name="T0" fmla="*/ 92 w 122"/>
                <a:gd name="T1" fmla="*/ 98 h 184"/>
                <a:gd name="T2" fmla="*/ 80 w 122"/>
                <a:gd name="T3" fmla="*/ 55 h 184"/>
                <a:gd name="T4" fmla="*/ 111 w 122"/>
                <a:gd name="T5" fmla="*/ 73 h 184"/>
                <a:gd name="T6" fmla="*/ 122 w 122"/>
                <a:gd name="T7" fmla="*/ 117 h 184"/>
                <a:gd name="T8" fmla="*/ 92 w 122"/>
                <a:gd name="T9" fmla="*/ 98 h 184"/>
                <a:gd name="T10" fmla="*/ 31 w 122"/>
                <a:gd name="T11" fmla="*/ 36 h 184"/>
                <a:gd name="T12" fmla="*/ 18 w 122"/>
                <a:gd name="T13" fmla="*/ 0 h 184"/>
                <a:gd name="T14" fmla="*/ 80 w 122"/>
                <a:gd name="T15" fmla="*/ 0 h 184"/>
                <a:gd name="T16" fmla="*/ 67 w 122"/>
                <a:gd name="T17" fmla="*/ 36 h 184"/>
                <a:gd name="T18" fmla="*/ 31 w 122"/>
                <a:gd name="T19" fmla="*/ 36 h 184"/>
                <a:gd name="T20" fmla="*/ 67 w 122"/>
                <a:gd name="T21" fmla="*/ 43 h 184"/>
                <a:gd name="T22" fmla="*/ 89 w 122"/>
                <a:gd name="T23" fmla="*/ 112 h 184"/>
                <a:gd name="T24" fmla="*/ 90 w 122"/>
                <a:gd name="T25" fmla="*/ 112 h 184"/>
                <a:gd name="T26" fmla="*/ 89 w 122"/>
                <a:gd name="T27" fmla="*/ 113 h 184"/>
                <a:gd name="T28" fmla="*/ 98 w 122"/>
                <a:gd name="T29" fmla="*/ 141 h 184"/>
                <a:gd name="T30" fmla="*/ 49 w 122"/>
                <a:gd name="T31" fmla="*/ 184 h 184"/>
                <a:gd name="T32" fmla="*/ 0 w 122"/>
                <a:gd name="T33" fmla="*/ 141 h 184"/>
                <a:gd name="T34" fmla="*/ 31 w 122"/>
                <a:gd name="T35" fmla="*/ 43 h 184"/>
                <a:gd name="T36" fmla="*/ 67 w 122"/>
                <a:gd name="T37" fmla="*/ 43 h 184"/>
                <a:gd name="T38" fmla="*/ 55 w 122"/>
                <a:gd name="T39" fmla="*/ 55 h 184"/>
                <a:gd name="T40" fmla="*/ 43 w 122"/>
                <a:gd name="T41" fmla="*/ 55 h 184"/>
                <a:gd name="T42" fmla="*/ 35 w 122"/>
                <a:gd name="T43" fmla="*/ 81 h 184"/>
                <a:gd name="T44" fmla="*/ 56 w 122"/>
                <a:gd name="T45" fmla="*/ 60 h 184"/>
                <a:gd name="T46" fmla="*/ 55 w 122"/>
                <a:gd name="T47" fmla="*/ 55 h 184"/>
                <a:gd name="T48" fmla="*/ 49 w 122"/>
                <a:gd name="T49" fmla="*/ 166 h 184"/>
                <a:gd name="T50" fmla="*/ 80 w 122"/>
                <a:gd name="T51" fmla="*/ 135 h 184"/>
                <a:gd name="T52" fmla="*/ 77 w 122"/>
                <a:gd name="T53" fmla="*/ 125 h 184"/>
                <a:gd name="T54" fmla="*/ 43 w 122"/>
                <a:gd name="T55" fmla="*/ 160 h 184"/>
                <a:gd name="T56" fmla="*/ 49 w 122"/>
                <a:gd name="T57" fmla="*/ 166 h 184"/>
                <a:gd name="T58" fmla="*/ 33 w 122"/>
                <a:gd name="T59" fmla="*/ 149 h 184"/>
                <a:gd name="T60" fmla="*/ 72 w 122"/>
                <a:gd name="T61" fmla="*/ 110 h 184"/>
                <a:gd name="T62" fmla="*/ 68 w 122"/>
                <a:gd name="T63" fmla="*/ 98 h 184"/>
                <a:gd name="T64" fmla="*/ 25 w 122"/>
                <a:gd name="T65" fmla="*/ 141 h 184"/>
                <a:gd name="T66" fmla="*/ 33 w 122"/>
                <a:gd name="T67" fmla="*/ 149 h 184"/>
                <a:gd name="T68" fmla="*/ 21 w 122"/>
                <a:gd name="T69" fmla="*/ 128 h 184"/>
                <a:gd name="T70" fmla="*/ 64 w 122"/>
                <a:gd name="T71" fmla="*/ 84 h 184"/>
                <a:gd name="T72" fmla="*/ 61 w 122"/>
                <a:gd name="T73" fmla="*/ 73 h 184"/>
                <a:gd name="T74" fmla="*/ 27 w 122"/>
                <a:gd name="T75" fmla="*/ 106 h 184"/>
                <a:gd name="T76" fmla="*/ 21 w 122"/>
                <a:gd name="T77" fmla="*/ 1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184">
                  <a:moveTo>
                    <a:pt x="92" y="98"/>
                  </a:moveTo>
                  <a:lnTo>
                    <a:pt x="80" y="55"/>
                  </a:lnTo>
                  <a:lnTo>
                    <a:pt x="111" y="73"/>
                  </a:lnTo>
                  <a:lnTo>
                    <a:pt x="122" y="117"/>
                  </a:lnTo>
                  <a:lnTo>
                    <a:pt x="92" y="98"/>
                  </a:lnTo>
                  <a:close/>
                  <a:moveTo>
                    <a:pt x="31" y="36"/>
                  </a:moveTo>
                  <a:lnTo>
                    <a:pt x="18" y="0"/>
                  </a:lnTo>
                  <a:lnTo>
                    <a:pt x="80" y="0"/>
                  </a:lnTo>
                  <a:lnTo>
                    <a:pt x="67" y="36"/>
                  </a:lnTo>
                  <a:lnTo>
                    <a:pt x="31" y="36"/>
                  </a:lnTo>
                  <a:close/>
                  <a:moveTo>
                    <a:pt x="67" y="43"/>
                  </a:moveTo>
                  <a:lnTo>
                    <a:pt x="89" y="112"/>
                  </a:lnTo>
                  <a:lnTo>
                    <a:pt x="90" y="112"/>
                  </a:lnTo>
                  <a:lnTo>
                    <a:pt x="89" y="113"/>
                  </a:lnTo>
                  <a:lnTo>
                    <a:pt x="98" y="141"/>
                  </a:lnTo>
                  <a:lnTo>
                    <a:pt x="49" y="184"/>
                  </a:lnTo>
                  <a:lnTo>
                    <a:pt x="0" y="141"/>
                  </a:lnTo>
                  <a:lnTo>
                    <a:pt x="31" y="43"/>
                  </a:lnTo>
                  <a:lnTo>
                    <a:pt x="67" y="43"/>
                  </a:lnTo>
                  <a:close/>
                  <a:moveTo>
                    <a:pt x="55" y="55"/>
                  </a:moveTo>
                  <a:lnTo>
                    <a:pt x="43" y="55"/>
                  </a:lnTo>
                  <a:lnTo>
                    <a:pt x="35" y="81"/>
                  </a:lnTo>
                  <a:lnTo>
                    <a:pt x="56" y="60"/>
                  </a:lnTo>
                  <a:lnTo>
                    <a:pt x="55" y="55"/>
                  </a:lnTo>
                  <a:close/>
                  <a:moveTo>
                    <a:pt x="49" y="166"/>
                  </a:moveTo>
                  <a:lnTo>
                    <a:pt x="80" y="135"/>
                  </a:lnTo>
                  <a:lnTo>
                    <a:pt x="77" y="125"/>
                  </a:lnTo>
                  <a:lnTo>
                    <a:pt x="43" y="160"/>
                  </a:lnTo>
                  <a:lnTo>
                    <a:pt x="49" y="166"/>
                  </a:lnTo>
                  <a:close/>
                  <a:moveTo>
                    <a:pt x="33" y="149"/>
                  </a:moveTo>
                  <a:lnTo>
                    <a:pt x="72" y="110"/>
                  </a:lnTo>
                  <a:lnTo>
                    <a:pt x="68" y="98"/>
                  </a:lnTo>
                  <a:lnTo>
                    <a:pt x="25" y="141"/>
                  </a:lnTo>
                  <a:lnTo>
                    <a:pt x="33" y="149"/>
                  </a:lnTo>
                  <a:close/>
                  <a:moveTo>
                    <a:pt x="21" y="128"/>
                  </a:moveTo>
                  <a:lnTo>
                    <a:pt x="64" y="84"/>
                  </a:lnTo>
                  <a:lnTo>
                    <a:pt x="61" y="73"/>
                  </a:lnTo>
                  <a:lnTo>
                    <a:pt x="27" y="106"/>
                  </a:lnTo>
                  <a:lnTo>
                    <a:pt x="21" y="1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9265939" y="4986914"/>
            <a:ext cx="626458" cy="629230"/>
            <a:chOff x="10596810" y="1655498"/>
            <a:chExt cx="626458" cy="629230"/>
          </a:xfrm>
        </p:grpSpPr>
        <p:sp>
          <p:nvSpPr>
            <p:cNvPr id="59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0" name="Freeform 206"/>
            <p:cNvSpPr>
              <a:spLocks noChangeAspect="1" noEditPoints="1"/>
            </p:cNvSpPr>
            <p:nvPr/>
          </p:nvSpPr>
          <p:spPr bwMode="auto">
            <a:xfrm>
              <a:off x="10778107" y="1810635"/>
              <a:ext cx="263865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1135511" y="4500769"/>
            <a:ext cx="1759329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BASIC INFORMATION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831752" y="4679408"/>
            <a:ext cx="1439946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POST COGNITIVE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313611" y="3429000"/>
            <a:ext cx="1268552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sz="1400" kern="100" dirty="0" smtClea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400" b="1" dirty="0" smtClean="0">
                <a:solidFill>
                  <a:srgbClr val="C00000"/>
                </a:solidFill>
              </a:rPr>
              <a:t>COMPETENCE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833891" y="3852697"/>
            <a:ext cx="1574214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</a:t>
            </a: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规划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OBJECT PROGRAM</a:t>
            </a:r>
            <a:endParaRPr lang="zh-CN" altLang="zh-CN" sz="1400" b="1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27056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2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/>
      <p:bldP spid="37" grpId="0" animBg="1"/>
      <p:bldP spid="61" grpId="0"/>
      <p:bldP spid="62" grpId="0"/>
      <p:bldP spid="63" grpId="0"/>
      <p:bldP spid="64" grpId="0"/>
      <p:bldP spid="7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>
            <a:off x="6050563" y="408052"/>
            <a:ext cx="0" cy="1948415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4660794" y="1605969"/>
            <a:ext cx="2779537" cy="2779537"/>
            <a:chOff x="3325860" y="1074902"/>
            <a:chExt cx="2531533" cy="2531533"/>
          </a:xfrm>
        </p:grpSpPr>
        <p:sp>
          <p:nvSpPr>
            <p:cNvPr id="29" name="椭圆 28"/>
            <p:cNvSpPr/>
            <p:nvPr/>
          </p:nvSpPr>
          <p:spPr>
            <a:xfrm>
              <a:off x="3325860" y="1074902"/>
              <a:ext cx="2531533" cy="2531533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627"/>
            <p:cNvSpPr>
              <a:spLocks noEditPoints="1"/>
            </p:cNvSpPr>
            <p:nvPr/>
          </p:nvSpPr>
          <p:spPr bwMode="auto">
            <a:xfrm>
              <a:off x="4400627" y="1777117"/>
              <a:ext cx="381999" cy="475170"/>
            </a:xfrm>
            <a:custGeom>
              <a:avLst/>
              <a:gdLst>
                <a:gd name="T0" fmla="*/ 7 w 123"/>
                <a:gd name="T1" fmla="*/ 0 h 153"/>
                <a:gd name="T2" fmla="*/ 116 w 123"/>
                <a:gd name="T3" fmla="*/ 0 h 153"/>
                <a:gd name="T4" fmla="*/ 123 w 123"/>
                <a:gd name="T5" fmla="*/ 0 h 153"/>
                <a:gd name="T6" fmla="*/ 123 w 123"/>
                <a:gd name="T7" fmla="*/ 4 h 153"/>
                <a:gd name="T8" fmla="*/ 123 w 123"/>
                <a:gd name="T9" fmla="*/ 146 h 153"/>
                <a:gd name="T10" fmla="*/ 123 w 123"/>
                <a:gd name="T11" fmla="*/ 153 h 153"/>
                <a:gd name="T12" fmla="*/ 116 w 123"/>
                <a:gd name="T13" fmla="*/ 153 h 153"/>
                <a:gd name="T14" fmla="*/ 38 w 123"/>
                <a:gd name="T15" fmla="*/ 153 h 153"/>
                <a:gd name="T16" fmla="*/ 38 w 123"/>
                <a:gd name="T17" fmla="*/ 153 h 153"/>
                <a:gd name="T18" fmla="*/ 36 w 123"/>
                <a:gd name="T19" fmla="*/ 153 h 153"/>
                <a:gd name="T20" fmla="*/ 3 w 123"/>
                <a:gd name="T21" fmla="*/ 127 h 153"/>
                <a:gd name="T22" fmla="*/ 0 w 123"/>
                <a:gd name="T23" fmla="*/ 127 h 153"/>
                <a:gd name="T24" fmla="*/ 0 w 123"/>
                <a:gd name="T25" fmla="*/ 123 h 153"/>
                <a:gd name="T26" fmla="*/ 0 w 123"/>
                <a:gd name="T27" fmla="*/ 4 h 153"/>
                <a:gd name="T28" fmla="*/ 0 w 123"/>
                <a:gd name="T29" fmla="*/ 0 h 153"/>
                <a:gd name="T30" fmla="*/ 7 w 123"/>
                <a:gd name="T31" fmla="*/ 0 h 153"/>
                <a:gd name="T32" fmla="*/ 7 w 123"/>
                <a:gd name="T33" fmla="*/ 0 h 153"/>
                <a:gd name="T34" fmla="*/ 12 w 123"/>
                <a:gd name="T35" fmla="*/ 115 h 153"/>
                <a:gd name="T36" fmla="*/ 33 w 123"/>
                <a:gd name="T37" fmla="*/ 108 h 153"/>
                <a:gd name="T38" fmla="*/ 36 w 123"/>
                <a:gd name="T39" fmla="*/ 108 h 153"/>
                <a:gd name="T40" fmla="*/ 36 w 123"/>
                <a:gd name="T41" fmla="*/ 111 h 153"/>
                <a:gd name="T42" fmla="*/ 45 w 123"/>
                <a:gd name="T43" fmla="*/ 141 h 153"/>
                <a:gd name="T44" fmla="*/ 112 w 123"/>
                <a:gd name="T45" fmla="*/ 141 h 153"/>
                <a:gd name="T46" fmla="*/ 112 w 123"/>
                <a:gd name="T47" fmla="*/ 11 h 153"/>
                <a:gd name="T48" fmla="*/ 12 w 123"/>
                <a:gd name="T49" fmla="*/ 11 h 153"/>
                <a:gd name="T50" fmla="*/ 12 w 123"/>
                <a:gd name="T51" fmla="*/ 115 h 153"/>
                <a:gd name="T52" fmla="*/ 12 w 123"/>
                <a:gd name="T53" fmla="*/ 115 h 153"/>
                <a:gd name="T54" fmla="*/ 38 w 123"/>
                <a:gd name="T55" fmla="*/ 139 h 153"/>
                <a:gd name="T56" fmla="*/ 31 w 123"/>
                <a:gd name="T57" fmla="*/ 115 h 153"/>
                <a:gd name="T58" fmla="*/ 15 w 123"/>
                <a:gd name="T59" fmla="*/ 123 h 153"/>
                <a:gd name="T60" fmla="*/ 38 w 123"/>
                <a:gd name="T61" fmla="*/ 139 h 153"/>
                <a:gd name="T62" fmla="*/ 38 w 123"/>
                <a:gd name="T63" fmla="*/ 139 h 153"/>
                <a:gd name="T64" fmla="*/ 29 w 123"/>
                <a:gd name="T65" fmla="*/ 82 h 153"/>
                <a:gd name="T66" fmla="*/ 29 w 123"/>
                <a:gd name="T67" fmla="*/ 87 h 153"/>
                <a:gd name="T68" fmla="*/ 95 w 123"/>
                <a:gd name="T69" fmla="*/ 87 h 153"/>
                <a:gd name="T70" fmla="*/ 95 w 123"/>
                <a:gd name="T71" fmla="*/ 82 h 153"/>
                <a:gd name="T72" fmla="*/ 29 w 123"/>
                <a:gd name="T73" fmla="*/ 82 h 153"/>
                <a:gd name="T74" fmla="*/ 29 w 123"/>
                <a:gd name="T75" fmla="*/ 82 h 153"/>
                <a:gd name="T76" fmla="*/ 29 w 123"/>
                <a:gd name="T77" fmla="*/ 66 h 153"/>
                <a:gd name="T78" fmla="*/ 29 w 123"/>
                <a:gd name="T79" fmla="*/ 71 h 153"/>
                <a:gd name="T80" fmla="*/ 95 w 123"/>
                <a:gd name="T81" fmla="*/ 71 h 153"/>
                <a:gd name="T82" fmla="*/ 95 w 123"/>
                <a:gd name="T83" fmla="*/ 66 h 153"/>
                <a:gd name="T84" fmla="*/ 29 w 123"/>
                <a:gd name="T85" fmla="*/ 66 h 153"/>
                <a:gd name="T86" fmla="*/ 29 w 123"/>
                <a:gd name="T87" fmla="*/ 66 h 153"/>
                <a:gd name="T88" fmla="*/ 29 w 123"/>
                <a:gd name="T89" fmla="*/ 49 h 153"/>
                <a:gd name="T90" fmla="*/ 29 w 123"/>
                <a:gd name="T91" fmla="*/ 54 h 153"/>
                <a:gd name="T92" fmla="*/ 95 w 123"/>
                <a:gd name="T93" fmla="*/ 54 h 153"/>
                <a:gd name="T94" fmla="*/ 95 w 123"/>
                <a:gd name="T95" fmla="*/ 49 h 153"/>
                <a:gd name="T96" fmla="*/ 29 w 123"/>
                <a:gd name="T97" fmla="*/ 49 h 153"/>
                <a:gd name="T98" fmla="*/ 29 w 123"/>
                <a:gd name="T99" fmla="*/ 49 h 153"/>
                <a:gd name="T100" fmla="*/ 29 w 123"/>
                <a:gd name="T101" fmla="*/ 33 h 153"/>
                <a:gd name="T102" fmla="*/ 29 w 123"/>
                <a:gd name="T103" fmla="*/ 37 h 153"/>
                <a:gd name="T104" fmla="*/ 95 w 123"/>
                <a:gd name="T105" fmla="*/ 37 h 153"/>
                <a:gd name="T106" fmla="*/ 95 w 123"/>
                <a:gd name="T107" fmla="*/ 33 h 153"/>
                <a:gd name="T108" fmla="*/ 29 w 123"/>
                <a:gd name="T109" fmla="*/ 3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3">
                  <a:moveTo>
                    <a:pt x="7" y="0"/>
                  </a:moveTo>
                  <a:lnTo>
                    <a:pt x="116" y="0"/>
                  </a:lnTo>
                  <a:lnTo>
                    <a:pt x="123" y="0"/>
                  </a:lnTo>
                  <a:lnTo>
                    <a:pt x="123" y="4"/>
                  </a:lnTo>
                  <a:lnTo>
                    <a:pt x="123" y="146"/>
                  </a:lnTo>
                  <a:lnTo>
                    <a:pt x="123" y="153"/>
                  </a:lnTo>
                  <a:lnTo>
                    <a:pt x="116" y="153"/>
                  </a:lnTo>
                  <a:lnTo>
                    <a:pt x="38" y="153"/>
                  </a:lnTo>
                  <a:lnTo>
                    <a:pt x="38" y="153"/>
                  </a:lnTo>
                  <a:lnTo>
                    <a:pt x="36" y="153"/>
                  </a:lnTo>
                  <a:lnTo>
                    <a:pt x="3" y="127"/>
                  </a:lnTo>
                  <a:lnTo>
                    <a:pt x="0" y="127"/>
                  </a:lnTo>
                  <a:lnTo>
                    <a:pt x="0" y="123"/>
                  </a:lnTo>
                  <a:lnTo>
                    <a:pt x="0" y="4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2" y="115"/>
                  </a:moveTo>
                  <a:lnTo>
                    <a:pt x="33" y="108"/>
                  </a:lnTo>
                  <a:lnTo>
                    <a:pt x="36" y="108"/>
                  </a:lnTo>
                  <a:lnTo>
                    <a:pt x="36" y="111"/>
                  </a:lnTo>
                  <a:lnTo>
                    <a:pt x="45" y="141"/>
                  </a:lnTo>
                  <a:lnTo>
                    <a:pt x="112" y="141"/>
                  </a:lnTo>
                  <a:lnTo>
                    <a:pt x="112" y="11"/>
                  </a:lnTo>
                  <a:lnTo>
                    <a:pt x="12" y="11"/>
                  </a:lnTo>
                  <a:lnTo>
                    <a:pt x="12" y="115"/>
                  </a:lnTo>
                  <a:lnTo>
                    <a:pt x="12" y="115"/>
                  </a:lnTo>
                  <a:close/>
                  <a:moveTo>
                    <a:pt x="38" y="139"/>
                  </a:moveTo>
                  <a:lnTo>
                    <a:pt x="31" y="115"/>
                  </a:lnTo>
                  <a:lnTo>
                    <a:pt x="15" y="123"/>
                  </a:lnTo>
                  <a:lnTo>
                    <a:pt x="38" y="139"/>
                  </a:lnTo>
                  <a:lnTo>
                    <a:pt x="38" y="139"/>
                  </a:lnTo>
                  <a:close/>
                  <a:moveTo>
                    <a:pt x="29" y="82"/>
                  </a:moveTo>
                  <a:lnTo>
                    <a:pt x="29" y="87"/>
                  </a:lnTo>
                  <a:lnTo>
                    <a:pt x="95" y="87"/>
                  </a:lnTo>
                  <a:lnTo>
                    <a:pt x="95" y="82"/>
                  </a:lnTo>
                  <a:lnTo>
                    <a:pt x="29" y="82"/>
                  </a:lnTo>
                  <a:lnTo>
                    <a:pt x="29" y="82"/>
                  </a:lnTo>
                  <a:close/>
                  <a:moveTo>
                    <a:pt x="29" y="66"/>
                  </a:moveTo>
                  <a:lnTo>
                    <a:pt x="29" y="71"/>
                  </a:lnTo>
                  <a:lnTo>
                    <a:pt x="95" y="71"/>
                  </a:lnTo>
                  <a:lnTo>
                    <a:pt x="95" y="66"/>
                  </a:lnTo>
                  <a:lnTo>
                    <a:pt x="29" y="66"/>
                  </a:lnTo>
                  <a:lnTo>
                    <a:pt x="29" y="66"/>
                  </a:lnTo>
                  <a:close/>
                  <a:moveTo>
                    <a:pt x="29" y="49"/>
                  </a:moveTo>
                  <a:lnTo>
                    <a:pt x="29" y="54"/>
                  </a:lnTo>
                  <a:lnTo>
                    <a:pt x="95" y="54"/>
                  </a:lnTo>
                  <a:lnTo>
                    <a:pt x="95" y="49"/>
                  </a:lnTo>
                  <a:lnTo>
                    <a:pt x="29" y="49"/>
                  </a:lnTo>
                  <a:lnTo>
                    <a:pt x="29" y="49"/>
                  </a:lnTo>
                  <a:close/>
                  <a:moveTo>
                    <a:pt x="29" y="33"/>
                  </a:moveTo>
                  <a:lnTo>
                    <a:pt x="29" y="37"/>
                  </a:lnTo>
                  <a:lnTo>
                    <a:pt x="95" y="37"/>
                  </a:lnTo>
                  <a:lnTo>
                    <a:pt x="95" y="33"/>
                  </a:lnTo>
                  <a:lnTo>
                    <a:pt x="29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23"/>
            <p:cNvSpPr txBox="1"/>
            <p:nvPr/>
          </p:nvSpPr>
          <p:spPr>
            <a:xfrm>
              <a:off x="3505189" y="2341943"/>
              <a:ext cx="2172875" cy="3644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协调能力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078343" y="1872196"/>
            <a:ext cx="939800" cy="939800"/>
            <a:chOff x="2386060" y="1495059"/>
            <a:chExt cx="939800" cy="939800"/>
          </a:xfrm>
        </p:grpSpPr>
        <p:sp>
          <p:nvSpPr>
            <p:cNvPr id="33" name="椭圆 32"/>
            <p:cNvSpPr/>
            <p:nvPr/>
          </p:nvSpPr>
          <p:spPr>
            <a:xfrm>
              <a:off x="2386060" y="1495059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986"/>
            <p:cNvSpPr>
              <a:spLocks/>
            </p:cNvSpPr>
            <p:nvPr/>
          </p:nvSpPr>
          <p:spPr bwMode="auto">
            <a:xfrm>
              <a:off x="2680513" y="1730231"/>
              <a:ext cx="366922" cy="346817"/>
            </a:xfrm>
            <a:custGeom>
              <a:avLst/>
              <a:gdLst>
                <a:gd name="T0" fmla="*/ 164 w 165"/>
                <a:gd name="T1" fmla="*/ 131 h 156"/>
                <a:gd name="T2" fmla="*/ 145 w 165"/>
                <a:gd name="T3" fmla="*/ 119 h 156"/>
                <a:gd name="T4" fmla="*/ 119 w 165"/>
                <a:gd name="T5" fmla="*/ 108 h 156"/>
                <a:gd name="T6" fmla="*/ 112 w 165"/>
                <a:gd name="T7" fmla="*/ 106 h 156"/>
                <a:gd name="T8" fmla="*/ 105 w 165"/>
                <a:gd name="T9" fmla="*/ 94 h 156"/>
                <a:gd name="T10" fmla="*/ 101 w 165"/>
                <a:gd name="T11" fmla="*/ 94 h 156"/>
                <a:gd name="T12" fmla="*/ 105 w 165"/>
                <a:gd name="T13" fmla="*/ 85 h 156"/>
                <a:gd name="T14" fmla="*/ 107 w 165"/>
                <a:gd name="T15" fmla="*/ 74 h 156"/>
                <a:gd name="T16" fmla="*/ 112 w 165"/>
                <a:gd name="T17" fmla="*/ 70 h 156"/>
                <a:gd name="T18" fmla="*/ 114 w 165"/>
                <a:gd name="T19" fmla="*/ 63 h 156"/>
                <a:gd name="T20" fmla="*/ 114 w 165"/>
                <a:gd name="T21" fmla="*/ 51 h 156"/>
                <a:gd name="T22" fmla="*/ 112 w 165"/>
                <a:gd name="T23" fmla="*/ 46 h 156"/>
                <a:gd name="T24" fmla="*/ 113 w 165"/>
                <a:gd name="T25" fmla="*/ 30 h 156"/>
                <a:gd name="T26" fmla="*/ 111 w 165"/>
                <a:gd name="T27" fmla="*/ 19 h 156"/>
                <a:gd name="T28" fmla="*/ 107 w 165"/>
                <a:gd name="T29" fmla="*/ 12 h 156"/>
                <a:gd name="T30" fmla="*/ 102 w 165"/>
                <a:gd name="T31" fmla="*/ 11 h 156"/>
                <a:gd name="T32" fmla="*/ 99 w 165"/>
                <a:gd name="T33" fmla="*/ 8 h 156"/>
                <a:gd name="T34" fmla="*/ 64 w 165"/>
                <a:gd name="T35" fmla="*/ 9 h 156"/>
                <a:gd name="T36" fmla="*/ 51 w 165"/>
                <a:gd name="T37" fmla="*/ 46 h 156"/>
                <a:gd name="T38" fmla="*/ 49 w 165"/>
                <a:gd name="T39" fmla="*/ 53 h 156"/>
                <a:gd name="T40" fmla="*/ 54 w 165"/>
                <a:gd name="T41" fmla="*/ 72 h 156"/>
                <a:gd name="T42" fmla="*/ 58 w 165"/>
                <a:gd name="T43" fmla="*/ 73 h 156"/>
                <a:gd name="T44" fmla="*/ 59 w 165"/>
                <a:gd name="T45" fmla="*/ 86 h 156"/>
                <a:gd name="T46" fmla="*/ 63 w 165"/>
                <a:gd name="T47" fmla="*/ 94 h 156"/>
                <a:gd name="T48" fmla="*/ 60 w 165"/>
                <a:gd name="T49" fmla="*/ 94 h 156"/>
                <a:gd name="T50" fmla="*/ 53 w 165"/>
                <a:gd name="T51" fmla="*/ 106 h 156"/>
                <a:gd name="T52" fmla="*/ 46 w 165"/>
                <a:gd name="T53" fmla="*/ 108 h 156"/>
                <a:gd name="T54" fmla="*/ 20 w 165"/>
                <a:gd name="T55" fmla="*/ 119 h 156"/>
                <a:gd name="T56" fmla="*/ 1 w 165"/>
                <a:gd name="T57" fmla="*/ 131 h 156"/>
                <a:gd name="T58" fmla="*/ 0 w 165"/>
                <a:gd name="T59" fmla="*/ 156 h 156"/>
                <a:gd name="T60" fmla="*/ 72 w 165"/>
                <a:gd name="T61" fmla="*/ 156 h 156"/>
                <a:gd name="T62" fmla="*/ 78 w 165"/>
                <a:gd name="T63" fmla="*/ 120 h 156"/>
                <a:gd name="T64" fmla="*/ 73 w 165"/>
                <a:gd name="T65" fmla="*/ 111 h 156"/>
                <a:gd name="T66" fmla="*/ 83 w 165"/>
                <a:gd name="T67" fmla="*/ 106 h 156"/>
                <a:gd name="T68" fmla="*/ 92 w 165"/>
                <a:gd name="T69" fmla="*/ 111 h 156"/>
                <a:gd name="T70" fmla="*/ 87 w 165"/>
                <a:gd name="T71" fmla="*/ 120 h 156"/>
                <a:gd name="T72" fmla="*/ 96 w 165"/>
                <a:gd name="T73" fmla="*/ 156 h 156"/>
                <a:gd name="T74" fmla="*/ 164 w 165"/>
                <a:gd name="T75" fmla="*/ 156 h 156"/>
                <a:gd name="T76" fmla="*/ 164 w 165"/>
                <a:gd name="T77" fmla="*/ 13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5" h="156">
                  <a:moveTo>
                    <a:pt x="164" y="131"/>
                  </a:moveTo>
                  <a:cubicBezTo>
                    <a:pt x="161" y="123"/>
                    <a:pt x="152" y="122"/>
                    <a:pt x="145" y="119"/>
                  </a:cubicBezTo>
                  <a:cubicBezTo>
                    <a:pt x="137" y="115"/>
                    <a:pt x="127" y="111"/>
                    <a:pt x="119" y="108"/>
                  </a:cubicBezTo>
                  <a:cubicBezTo>
                    <a:pt x="117" y="107"/>
                    <a:pt x="114" y="107"/>
                    <a:pt x="112" y="106"/>
                  </a:cubicBezTo>
                  <a:cubicBezTo>
                    <a:pt x="109" y="104"/>
                    <a:pt x="107" y="98"/>
                    <a:pt x="105" y="94"/>
                  </a:cubicBezTo>
                  <a:cubicBezTo>
                    <a:pt x="104" y="94"/>
                    <a:pt x="102" y="94"/>
                    <a:pt x="101" y="94"/>
                  </a:cubicBezTo>
                  <a:cubicBezTo>
                    <a:pt x="101" y="89"/>
                    <a:pt x="104" y="89"/>
                    <a:pt x="105" y="85"/>
                  </a:cubicBezTo>
                  <a:cubicBezTo>
                    <a:pt x="106" y="81"/>
                    <a:pt x="105" y="77"/>
                    <a:pt x="107" y="74"/>
                  </a:cubicBezTo>
                  <a:cubicBezTo>
                    <a:pt x="108" y="72"/>
                    <a:pt x="111" y="72"/>
                    <a:pt x="112" y="70"/>
                  </a:cubicBezTo>
                  <a:cubicBezTo>
                    <a:pt x="113" y="68"/>
                    <a:pt x="114" y="65"/>
                    <a:pt x="114" y="63"/>
                  </a:cubicBezTo>
                  <a:cubicBezTo>
                    <a:pt x="115" y="60"/>
                    <a:pt x="116" y="55"/>
                    <a:pt x="114" y="51"/>
                  </a:cubicBezTo>
                  <a:cubicBezTo>
                    <a:pt x="113" y="49"/>
                    <a:pt x="112" y="49"/>
                    <a:pt x="112" y="46"/>
                  </a:cubicBezTo>
                  <a:cubicBezTo>
                    <a:pt x="111" y="43"/>
                    <a:pt x="113" y="33"/>
                    <a:pt x="113" y="30"/>
                  </a:cubicBezTo>
                  <a:cubicBezTo>
                    <a:pt x="113" y="25"/>
                    <a:pt x="113" y="24"/>
                    <a:pt x="111" y="19"/>
                  </a:cubicBezTo>
                  <a:cubicBezTo>
                    <a:pt x="111" y="19"/>
                    <a:pt x="110" y="14"/>
                    <a:pt x="107" y="12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86" y="0"/>
                    <a:pt x="71" y="6"/>
                    <a:pt x="64" y="9"/>
                  </a:cubicBezTo>
                  <a:cubicBezTo>
                    <a:pt x="53" y="12"/>
                    <a:pt x="46" y="23"/>
                    <a:pt x="51" y="46"/>
                  </a:cubicBezTo>
                  <a:cubicBezTo>
                    <a:pt x="52" y="49"/>
                    <a:pt x="49" y="51"/>
                    <a:pt x="49" y="53"/>
                  </a:cubicBezTo>
                  <a:cubicBezTo>
                    <a:pt x="50" y="58"/>
                    <a:pt x="50" y="69"/>
                    <a:pt x="54" y="72"/>
                  </a:cubicBezTo>
                  <a:cubicBezTo>
                    <a:pt x="54" y="72"/>
                    <a:pt x="58" y="73"/>
                    <a:pt x="58" y="73"/>
                  </a:cubicBezTo>
                  <a:cubicBezTo>
                    <a:pt x="58" y="77"/>
                    <a:pt x="58" y="82"/>
                    <a:pt x="59" y="86"/>
                  </a:cubicBezTo>
                  <a:cubicBezTo>
                    <a:pt x="60" y="89"/>
                    <a:pt x="63" y="89"/>
                    <a:pt x="63" y="94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58" y="98"/>
                    <a:pt x="56" y="104"/>
                    <a:pt x="53" y="106"/>
                  </a:cubicBezTo>
                  <a:cubicBezTo>
                    <a:pt x="51" y="107"/>
                    <a:pt x="48" y="107"/>
                    <a:pt x="46" y="108"/>
                  </a:cubicBezTo>
                  <a:cubicBezTo>
                    <a:pt x="38" y="111"/>
                    <a:pt x="28" y="115"/>
                    <a:pt x="20" y="119"/>
                  </a:cubicBezTo>
                  <a:cubicBezTo>
                    <a:pt x="13" y="122"/>
                    <a:pt x="4" y="123"/>
                    <a:pt x="1" y="131"/>
                  </a:cubicBezTo>
                  <a:cubicBezTo>
                    <a:pt x="1" y="136"/>
                    <a:pt x="0" y="149"/>
                    <a:pt x="0" y="156"/>
                  </a:cubicBezTo>
                  <a:cubicBezTo>
                    <a:pt x="72" y="156"/>
                    <a:pt x="72" y="156"/>
                    <a:pt x="72" y="156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83" y="106"/>
                    <a:pt x="83" y="106"/>
                    <a:pt x="83" y="106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164" y="156"/>
                    <a:pt x="164" y="156"/>
                    <a:pt x="164" y="156"/>
                  </a:cubicBezTo>
                  <a:cubicBezTo>
                    <a:pt x="165" y="149"/>
                    <a:pt x="164" y="136"/>
                    <a:pt x="164" y="13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773534" y="1593639"/>
            <a:ext cx="939800" cy="939800"/>
            <a:chOff x="5454052" y="1074902"/>
            <a:chExt cx="939800" cy="939800"/>
          </a:xfrm>
        </p:grpSpPr>
        <p:sp>
          <p:nvSpPr>
            <p:cNvPr id="36" name="椭圆 3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38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>
            <a:off x="4548243" y="3497312"/>
            <a:ext cx="939800" cy="939800"/>
            <a:chOff x="3080330" y="2789142"/>
            <a:chExt cx="939800" cy="939800"/>
          </a:xfrm>
        </p:grpSpPr>
        <p:sp>
          <p:nvSpPr>
            <p:cNvPr id="41" name="椭圆 40"/>
            <p:cNvSpPr/>
            <p:nvPr/>
          </p:nvSpPr>
          <p:spPr>
            <a:xfrm>
              <a:off x="3080330" y="2789142"/>
              <a:ext cx="939800" cy="939800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3294687" y="3010257"/>
              <a:ext cx="497794" cy="491067"/>
              <a:chOff x="8123237" y="3667126"/>
              <a:chExt cx="234950" cy="231775"/>
            </a:xfrm>
            <a:solidFill>
              <a:schemeClr val="bg1"/>
            </a:solidFill>
          </p:grpSpPr>
          <p:sp>
            <p:nvSpPr>
              <p:cNvPr id="43" name="Freeform 1086"/>
              <p:cNvSpPr>
                <a:spLocks noEditPoints="1"/>
              </p:cNvSpPr>
              <p:nvPr/>
            </p:nvSpPr>
            <p:spPr bwMode="auto">
              <a:xfrm>
                <a:off x="8123237" y="3667126"/>
                <a:ext cx="234950" cy="231775"/>
              </a:xfrm>
              <a:custGeom>
                <a:avLst/>
                <a:gdLst>
                  <a:gd name="T0" fmla="*/ 50 w 100"/>
                  <a:gd name="T1" fmla="*/ 0 h 99"/>
                  <a:gd name="T2" fmla="*/ 0 w 100"/>
                  <a:gd name="T3" fmla="*/ 49 h 99"/>
                  <a:gd name="T4" fmla="*/ 50 w 100"/>
                  <a:gd name="T5" fmla="*/ 99 h 99"/>
                  <a:gd name="T6" fmla="*/ 100 w 100"/>
                  <a:gd name="T7" fmla="*/ 49 h 99"/>
                  <a:gd name="T8" fmla="*/ 50 w 100"/>
                  <a:gd name="T9" fmla="*/ 0 h 99"/>
                  <a:gd name="T10" fmla="*/ 50 w 100"/>
                  <a:gd name="T11" fmla="*/ 95 h 99"/>
                  <a:gd name="T12" fmla="*/ 4 w 100"/>
                  <a:gd name="T13" fmla="*/ 49 h 99"/>
                  <a:gd name="T14" fmla="*/ 50 w 100"/>
                  <a:gd name="T15" fmla="*/ 4 h 99"/>
                  <a:gd name="T16" fmla="*/ 96 w 100"/>
                  <a:gd name="T17" fmla="*/ 49 h 99"/>
                  <a:gd name="T18" fmla="*/ 50 w 100"/>
                  <a:gd name="T19" fmla="*/ 9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0" h="99">
                    <a:moveTo>
                      <a:pt x="50" y="0"/>
                    </a:moveTo>
                    <a:cubicBezTo>
                      <a:pt x="23" y="0"/>
                      <a:pt x="0" y="22"/>
                      <a:pt x="0" y="49"/>
                    </a:cubicBezTo>
                    <a:cubicBezTo>
                      <a:pt x="0" y="77"/>
                      <a:pt x="23" y="99"/>
                      <a:pt x="50" y="99"/>
                    </a:cubicBezTo>
                    <a:cubicBezTo>
                      <a:pt x="77" y="99"/>
                      <a:pt x="100" y="77"/>
                      <a:pt x="100" y="49"/>
                    </a:cubicBezTo>
                    <a:cubicBezTo>
                      <a:pt x="100" y="22"/>
                      <a:pt x="77" y="0"/>
                      <a:pt x="50" y="0"/>
                    </a:cubicBezTo>
                    <a:close/>
                    <a:moveTo>
                      <a:pt x="50" y="95"/>
                    </a:moveTo>
                    <a:cubicBezTo>
                      <a:pt x="25" y="95"/>
                      <a:pt x="4" y="75"/>
                      <a:pt x="4" y="49"/>
                    </a:cubicBezTo>
                    <a:cubicBezTo>
                      <a:pt x="4" y="24"/>
                      <a:pt x="25" y="4"/>
                      <a:pt x="50" y="4"/>
                    </a:cubicBezTo>
                    <a:cubicBezTo>
                      <a:pt x="75" y="4"/>
                      <a:pt x="96" y="24"/>
                      <a:pt x="96" y="49"/>
                    </a:cubicBezTo>
                    <a:cubicBezTo>
                      <a:pt x="96" y="75"/>
                      <a:pt x="75" y="95"/>
                      <a:pt x="50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Freeform 1087"/>
              <p:cNvSpPr>
                <a:spLocks noEditPoints="1"/>
              </p:cNvSpPr>
              <p:nvPr/>
            </p:nvSpPr>
            <p:spPr bwMode="auto">
              <a:xfrm>
                <a:off x="8147050" y="3687763"/>
                <a:ext cx="188912" cy="188913"/>
              </a:xfrm>
              <a:custGeom>
                <a:avLst/>
                <a:gdLst>
                  <a:gd name="T0" fmla="*/ 40 w 80"/>
                  <a:gd name="T1" fmla="*/ 0 h 80"/>
                  <a:gd name="T2" fmla="*/ 0 w 80"/>
                  <a:gd name="T3" fmla="*/ 40 h 80"/>
                  <a:gd name="T4" fmla="*/ 40 w 80"/>
                  <a:gd name="T5" fmla="*/ 80 h 80"/>
                  <a:gd name="T6" fmla="*/ 80 w 80"/>
                  <a:gd name="T7" fmla="*/ 40 h 80"/>
                  <a:gd name="T8" fmla="*/ 40 w 80"/>
                  <a:gd name="T9" fmla="*/ 0 h 80"/>
                  <a:gd name="T10" fmla="*/ 55 w 80"/>
                  <a:gd name="T11" fmla="*/ 40 h 80"/>
                  <a:gd name="T12" fmla="*/ 55 w 80"/>
                  <a:gd name="T13" fmla="*/ 46 h 80"/>
                  <a:gd name="T14" fmla="*/ 43 w 80"/>
                  <a:gd name="T15" fmla="*/ 46 h 80"/>
                  <a:gd name="T16" fmla="*/ 43 w 80"/>
                  <a:gd name="T17" fmla="*/ 49 h 80"/>
                  <a:gd name="T18" fmla="*/ 55 w 80"/>
                  <a:gd name="T19" fmla="*/ 49 h 80"/>
                  <a:gd name="T20" fmla="*/ 55 w 80"/>
                  <a:gd name="T21" fmla="*/ 55 h 80"/>
                  <a:gd name="T22" fmla="*/ 43 w 80"/>
                  <a:gd name="T23" fmla="*/ 55 h 80"/>
                  <a:gd name="T24" fmla="*/ 43 w 80"/>
                  <a:gd name="T25" fmla="*/ 64 h 80"/>
                  <a:gd name="T26" fmla="*/ 37 w 80"/>
                  <a:gd name="T27" fmla="*/ 64 h 80"/>
                  <a:gd name="T28" fmla="*/ 37 w 80"/>
                  <a:gd name="T29" fmla="*/ 55 h 80"/>
                  <a:gd name="T30" fmla="*/ 25 w 80"/>
                  <a:gd name="T31" fmla="*/ 55 h 80"/>
                  <a:gd name="T32" fmla="*/ 25 w 80"/>
                  <a:gd name="T33" fmla="*/ 49 h 80"/>
                  <a:gd name="T34" fmla="*/ 37 w 80"/>
                  <a:gd name="T35" fmla="*/ 49 h 80"/>
                  <a:gd name="T36" fmla="*/ 37 w 80"/>
                  <a:gd name="T37" fmla="*/ 46 h 80"/>
                  <a:gd name="T38" fmla="*/ 25 w 80"/>
                  <a:gd name="T39" fmla="*/ 46 h 80"/>
                  <a:gd name="T40" fmla="*/ 25 w 80"/>
                  <a:gd name="T41" fmla="*/ 40 h 80"/>
                  <a:gd name="T42" fmla="*/ 34 w 80"/>
                  <a:gd name="T43" fmla="*/ 40 h 80"/>
                  <a:gd name="T44" fmla="*/ 23 w 80"/>
                  <a:gd name="T45" fmla="*/ 19 h 80"/>
                  <a:gd name="T46" fmla="*/ 30 w 80"/>
                  <a:gd name="T47" fmla="*/ 19 h 80"/>
                  <a:gd name="T48" fmla="*/ 38 w 80"/>
                  <a:gd name="T49" fmla="*/ 35 h 80"/>
                  <a:gd name="T50" fmla="*/ 40 w 80"/>
                  <a:gd name="T51" fmla="*/ 38 h 80"/>
                  <a:gd name="T52" fmla="*/ 42 w 80"/>
                  <a:gd name="T53" fmla="*/ 34 h 80"/>
                  <a:gd name="T54" fmla="*/ 50 w 80"/>
                  <a:gd name="T55" fmla="*/ 19 h 80"/>
                  <a:gd name="T56" fmla="*/ 57 w 80"/>
                  <a:gd name="T57" fmla="*/ 19 h 80"/>
                  <a:gd name="T58" fmla="*/ 46 w 80"/>
                  <a:gd name="T59" fmla="*/ 40 h 80"/>
                  <a:gd name="T60" fmla="*/ 55 w 80"/>
                  <a:gd name="T61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0" h="80">
                    <a:moveTo>
                      <a:pt x="40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80"/>
                      <a:pt x="40" y="80"/>
                    </a:cubicBezTo>
                    <a:cubicBezTo>
                      <a:pt x="62" y="80"/>
                      <a:pt x="80" y="62"/>
                      <a:pt x="80" y="40"/>
                    </a:cubicBezTo>
                    <a:cubicBezTo>
                      <a:pt x="80" y="18"/>
                      <a:pt x="62" y="0"/>
                      <a:pt x="40" y="0"/>
                    </a:cubicBezTo>
                    <a:close/>
                    <a:moveTo>
                      <a:pt x="55" y="40"/>
                    </a:moveTo>
                    <a:cubicBezTo>
                      <a:pt x="55" y="46"/>
                      <a:pt x="55" y="46"/>
                      <a:pt x="55" y="46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55"/>
                      <a:pt x="37" y="55"/>
                      <a:pt x="37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39" y="36"/>
                      <a:pt x="39" y="37"/>
                      <a:pt x="40" y="38"/>
                    </a:cubicBezTo>
                    <a:cubicBezTo>
                      <a:pt x="40" y="37"/>
                      <a:pt x="41" y="36"/>
                      <a:pt x="42" y="3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46" y="40"/>
                      <a:pt x="46" y="40"/>
                      <a:pt x="46" y="40"/>
                    </a:cubicBezTo>
                    <a:lnTo>
                      <a:pt x="5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7076985" y="3242525"/>
            <a:ext cx="901165" cy="901165"/>
            <a:chOff x="5719249" y="3077288"/>
            <a:chExt cx="767347" cy="767347"/>
          </a:xfrm>
        </p:grpSpPr>
        <p:sp>
          <p:nvSpPr>
            <p:cNvPr id="46" name="椭圆 45"/>
            <p:cNvSpPr/>
            <p:nvPr/>
          </p:nvSpPr>
          <p:spPr>
            <a:xfrm>
              <a:off x="5719249" y="3077288"/>
              <a:ext cx="767347" cy="767347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748"/>
            <p:cNvSpPr>
              <a:spLocks noEditPoints="1"/>
            </p:cNvSpPr>
            <p:nvPr/>
          </p:nvSpPr>
          <p:spPr bwMode="auto">
            <a:xfrm>
              <a:off x="5947156" y="3271991"/>
              <a:ext cx="311533" cy="318115"/>
            </a:xfrm>
            <a:custGeom>
              <a:avLst/>
              <a:gdLst>
                <a:gd name="T0" fmla="*/ 38 w 60"/>
                <a:gd name="T1" fmla="*/ 8 h 61"/>
                <a:gd name="T2" fmla="*/ 22 w 60"/>
                <a:gd name="T3" fmla="*/ 8 h 61"/>
                <a:gd name="T4" fmla="*/ 45 w 60"/>
                <a:gd name="T5" fmla="*/ 41 h 61"/>
                <a:gd name="T6" fmla="*/ 50 w 60"/>
                <a:gd name="T7" fmla="*/ 58 h 61"/>
                <a:gd name="T8" fmla="*/ 51 w 60"/>
                <a:gd name="T9" fmla="*/ 44 h 61"/>
                <a:gd name="T10" fmla="*/ 55 w 60"/>
                <a:gd name="T11" fmla="*/ 58 h 61"/>
                <a:gd name="T12" fmla="*/ 55 w 60"/>
                <a:gd name="T13" fmla="*/ 38 h 61"/>
                <a:gd name="T14" fmla="*/ 56 w 60"/>
                <a:gd name="T15" fmla="*/ 29 h 61"/>
                <a:gd name="T16" fmla="*/ 60 w 60"/>
                <a:gd name="T17" fmla="*/ 38 h 61"/>
                <a:gd name="T18" fmla="*/ 56 w 60"/>
                <a:gd name="T19" fmla="*/ 21 h 61"/>
                <a:gd name="T20" fmla="*/ 47 w 60"/>
                <a:gd name="T21" fmla="*/ 23 h 61"/>
                <a:gd name="T22" fmla="*/ 45 w 60"/>
                <a:gd name="T23" fmla="*/ 41 h 61"/>
                <a:gd name="T24" fmla="*/ 37 w 60"/>
                <a:gd name="T25" fmla="*/ 26 h 61"/>
                <a:gd name="T26" fmla="*/ 36 w 60"/>
                <a:gd name="T27" fmla="*/ 37 h 61"/>
                <a:gd name="T28" fmla="*/ 36 w 60"/>
                <a:gd name="T29" fmla="*/ 61 h 61"/>
                <a:gd name="T30" fmla="*/ 31 w 60"/>
                <a:gd name="T31" fmla="*/ 44 h 61"/>
                <a:gd name="T32" fmla="*/ 30 w 60"/>
                <a:gd name="T33" fmla="*/ 61 h 61"/>
                <a:gd name="T34" fmla="*/ 24 w 60"/>
                <a:gd name="T35" fmla="*/ 40 h 61"/>
                <a:gd name="T36" fmla="*/ 24 w 60"/>
                <a:gd name="T37" fmla="*/ 26 h 61"/>
                <a:gd name="T38" fmla="*/ 23 w 60"/>
                <a:gd name="T39" fmla="*/ 37 h 61"/>
                <a:gd name="T40" fmla="*/ 18 w 60"/>
                <a:gd name="T41" fmla="*/ 22 h 61"/>
                <a:gd name="T42" fmla="*/ 37 w 60"/>
                <a:gd name="T43" fmla="*/ 17 h 61"/>
                <a:gd name="T44" fmla="*/ 43 w 60"/>
                <a:gd name="T45" fmla="*/ 37 h 61"/>
                <a:gd name="T46" fmla="*/ 15 w 60"/>
                <a:gd name="T47" fmla="*/ 41 h 61"/>
                <a:gd name="T48" fmla="*/ 10 w 60"/>
                <a:gd name="T49" fmla="*/ 58 h 61"/>
                <a:gd name="T50" fmla="*/ 9 w 60"/>
                <a:gd name="T51" fmla="*/ 44 h 61"/>
                <a:gd name="T52" fmla="*/ 5 w 60"/>
                <a:gd name="T53" fmla="*/ 58 h 61"/>
                <a:gd name="T54" fmla="*/ 5 w 60"/>
                <a:gd name="T55" fmla="*/ 38 h 61"/>
                <a:gd name="T56" fmla="*/ 4 w 60"/>
                <a:gd name="T57" fmla="*/ 29 h 61"/>
                <a:gd name="T58" fmla="*/ 0 w 60"/>
                <a:gd name="T59" fmla="*/ 38 h 61"/>
                <a:gd name="T60" fmla="*/ 4 w 60"/>
                <a:gd name="T61" fmla="*/ 21 h 61"/>
                <a:gd name="T62" fmla="*/ 13 w 60"/>
                <a:gd name="T63" fmla="*/ 23 h 61"/>
                <a:gd name="T64" fmla="*/ 15 w 60"/>
                <a:gd name="T65" fmla="*/ 41 h 61"/>
                <a:gd name="T66" fmla="*/ 16 w 60"/>
                <a:gd name="T67" fmla="*/ 14 h 61"/>
                <a:gd name="T68" fmla="*/ 15 w 60"/>
                <a:gd name="T69" fmla="*/ 18 h 61"/>
                <a:gd name="T70" fmla="*/ 3 w 60"/>
                <a:gd name="T71" fmla="*/ 14 h 61"/>
                <a:gd name="T72" fmla="*/ 50 w 60"/>
                <a:gd name="T73" fmla="*/ 7 h 61"/>
                <a:gd name="T74" fmla="*/ 45 w 60"/>
                <a:gd name="T75" fmla="*/ 18 h 61"/>
                <a:gd name="T76" fmla="*/ 50 w 60"/>
                <a:gd name="T77" fmla="*/ 20 h 61"/>
                <a:gd name="T78" fmla="*/ 50 w 60"/>
                <a:gd name="T79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" h="61">
                  <a:moveTo>
                    <a:pt x="30" y="0"/>
                  </a:moveTo>
                  <a:cubicBezTo>
                    <a:pt x="35" y="0"/>
                    <a:pt x="38" y="3"/>
                    <a:pt x="38" y="8"/>
                  </a:cubicBezTo>
                  <a:cubicBezTo>
                    <a:pt x="38" y="12"/>
                    <a:pt x="35" y="16"/>
                    <a:pt x="30" y="16"/>
                  </a:cubicBezTo>
                  <a:cubicBezTo>
                    <a:pt x="26" y="16"/>
                    <a:pt x="22" y="12"/>
                    <a:pt x="22" y="8"/>
                  </a:cubicBezTo>
                  <a:cubicBezTo>
                    <a:pt x="22" y="3"/>
                    <a:pt x="26" y="0"/>
                    <a:pt x="30" y="0"/>
                  </a:cubicBezTo>
                  <a:close/>
                  <a:moveTo>
                    <a:pt x="45" y="41"/>
                  </a:moveTo>
                  <a:cubicBezTo>
                    <a:pt x="45" y="58"/>
                    <a:pt x="45" y="58"/>
                    <a:pt x="45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60" y="23"/>
                    <a:pt x="58" y="21"/>
                    <a:pt x="56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41"/>
                    <a:pt x="45" y="41"/>
                    <a:pt x="45" y="41"/>
                  </a:cubicBezTo>
                  <a:close/>
                  <a:moveTo>
                    <a:pt x="37" y="37"/>
                  </a:move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19"/>
                    <a:pt x="20" y="17"/>
                    <a:pt x="23" y="17"/>
                  </a:cubicBezTo>
                  <a:cubicBezTo>
                    <a:pt x="38" y="17"/>
                    <a:pt x="22" y="17"/>
                    <a:pt x="37" y="17"/>
                  </a:cubicBezTo>
                  <a:cubicBezTo>
                    <a:pt x="40" y="17"/>
                    <a:pt x="43" y="19"/>
                    <a:pt x="43" y="22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0" y="37"/>
                    <a:pt x="37" y="37"/>
                  </a:cubicBezTo>
                  <a:close/>
                  <a:moveTo>
                    <a:pt x="15" y="41"/>
                  </a:moveTo>
                  <a:cubicBezTo>
                    <a:pt x="15" y="58"/>
                    <a:pt x="15" y="58"/>
                    <a:pt x="15" y="58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3"/>
                    <a:pt x="2" y="21"/>
                    <a:pt x="4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1"/>
                    <a:pt x="15" y="41"/>
                    <a:pt x="15" y="41"/>
                  </a:cubicBezTo>
                  <a:close/>
                  <a:moveTo>
                    <a:pt x="10" y="7"/>
                  </a:moveTo>
                  <a:cubicBezTo>
                    <a:pt x="14" y="7"/>
                    <a:pt x="16" y="10"/>
                    <a:pt x="16" y="14"/>
                  </a:cubicBezTo>
                  <a:cubicBezTo>
                    <a:pt x="16" y="15"/>
                    <a:pt x="16" y="16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9"/>
                    <a:pt x="12" y="20"/>
                    <a:pt x="10" y="20"/>
                  </a:cubicBezTo>
                  <a:cubicBezTo>
                    <a:pt x="6" y="20"/>
                    <a:pt x="3" y="17"/>
                    <a:pt x="3" y="14"/>
                  </a:cubicBezTo>
                  <a:cubicBezTo>
                    <a:pt x="3" y="10"/>
                    <a:pt x="6" y="7"/>
                    <a:pt x="10" y="7"/>
                  </a:cubicBezTo>
                  <a:close/>
                  <a:moveTo>
                    <a:pt x="50" y="7"/>
                  </a:moveTo>
                  <a:cubicBezTo>
                    <a:pt x="46" y="7"/>
                    <a:pt x="43" y="10"/>
                    <a:pt x="43" y="14"/>
                  </a:cubicBezTo>
                  <a:cubicBezTo>
                    <a:pt x="43" y="15"/>
                    <a:pt x="44" y="16"/>
                    <a:pt x="45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7" y="19"/>
                    <a:pt x="48" y="20"/>
                    <a:pt x="50" y="20"/>
                  </a:cubicBezTo>
                  <a:cubicBezTo>
                    <a:pt x="54" y="20"/>
                    <a:pt x="57" y="17"/>
                    <a:pt x="57" y="14"/>
                  </a:cubicBezTo>
                  <a:cubicBezTo>
                    <a:pt x="57" y="10"/>
                    <a:pt x="54" y="7"/>
                    <a:pt x="5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椭圆 47"/>
          <p:cNvSpPr/>
          <p:nvPr/>
        </p:nvSpPr>
        <p:spPr>
          <a:xfrm>
            <a:off x="5733891" y="-157602"/>
            <a:ext cx="633343" cy="633343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857227" y="3861048"/>
            <a:ext cx="16561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自觉加强学习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353171" y="2204864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提高政治素养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825779" y="1772816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提高业务能力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8113811" y="3501008"/>
            <a:ext cx="217180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锻炼心理素质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Freeform 12"/>
          <p:cNvSpPr>
            <a:spLocks/>
          </p:cNvSpPr>
          <p:nvPr/>
        </p:nvSpPr>
        <p:spPr bwMode="auto">
          <a:xfrm>
            <a:off x="1608509" y="4502621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Freeform 12"/>
          <p:cNvSpPr>
            <a:spLocks/>
          </p:cNvSpPr>
          <p:nvPr/>
        </p:nvSpPr>
        <p:spPr bwMode="auto">
          <a:xfrm flipH="1" flipV="1">
            <a:off x="10202043" y="541905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68549" y="4816822"/>
            <a:ext cx="8545239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1598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6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57" dur="500" spd="-999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61" dur="500" spd="-999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100"/>
                            </p:stCondLst>
                            <p:childTnLst>
                              <p:par>
                                <p:cTn id="6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6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1" grpId="0"/>
      <p:bldP spid="52" grpId="0"/>
      <p:bldP spid="53" grpId="0"/>
      <p:bldP spid="54" grpId="0" animBg="1"/>
      <p:bldP spid="54" grpId="1" animBg="1"/>
      <p:bldP spid="55" grpId="0" animBg="1"/>
      <p:bldP spid="55" grpId="1" animBg="1"/>
      <p:bldP spid="56" grpId="0"/>
      <p:bldP spid="5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创新合作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胜任能力</a:t>
            </a:r>
          </a:p>
        </p:txBody>
      </p:sp>
      <p:sp>
        <p:nvSpPr>
          <p:cNvPr id="22" name="Freeform 145"/>
          <p:cNvSpPr>
            <a:spLocks noEditPoints="1"/>
          </p:cNvSpPr>
          <p:nvPr/>
        </p:nvSpPr>
        <p:spPr bwMode="auto">
          <a:xfrm>
            <a:off x="399367" y="187549"/>
            <a:ext cx="201233" cy="303499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1504316" y="1196752"/>
            <a:ext cx="9183369" cy="93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在此录入上述图表的综合描述说明，在此录入上述图表的综合描述说明，在此录入上述图表的综合描述说明，在此录入上述图表的综合描述说明，在此录入上述图表的综合描述说明。</a:t>
            </a:r>
          </a:p>
        </p:txBody>
      </p:sp>
      <p:sp>
        <p:nvSpPr>
          <p:cNvPr id="24" name="矩形 47"/>
          <p:cNvSpPr>
            <a:spLocks noChangeArrowheads="1"/>
          </p:cNvSpPr>
          <p:nvPr/>
        </p:nvSpPr>
        <p:spPr bwMode="auto">
          <a:xfrm>
            <a:off x="6021643" y="2967741"/>
            <a:ext cx="4652394" cy="909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右键点击图片选择设置图片格式可直接替换图片，在此录入上述图表的描述说明。您可以点击文字框输入您的描述说明，或者通过复制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粘贴。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5" name="矩形 3"/>
          <p:cNvSpPr>
            <a:spLocks noChangeArrowheads="1"/>
          </p:cNvSpPr>
          <p:nvPr/>
        </p:nvSpPr>
        <p:spPr bwMode="auto">
          <a:xfrm>
            <a:off x="6038166" y="2416084"/>
            <a:ext cx="1720650" cy="37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95%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辛勤汗水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097289" y="2877035"/>
            <a:ext cx="599800" cy="40500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712139" y="2877035"/>
            <a:ext cx="1215000" cy="405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47"/>
          <p:cNvSpPr>
            <a:spLocks noChangeArrowheads="1"/>
          </p:cNvSpPr>
          <p:nvPr/>
        </p:nvSpPr>
        <p:spPr bwMode="auto">
          <a:xfrm>
            <a:off x="6021643" y="4688345"/>
            <a:ext cx="4652394" cy="118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右键点击图片选择设置图片格式可直接替换图片，在此录入上述图表的描述说明。您可以点击文字框输入您的描述说明，或者通过复制粘贴，在此录入上述图表的综合描述说明。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9" name="矩形 3"/>
          <p:cNvSpPr>
            <a:spLocks noChangeArrowheads="1"/>
          </p:cNvSpPr>
          <p:nvPr/>
        </p:nvSpPr>
        <p:spPr bwMode="auto">
          <a:xfrm>
            <a:off x="6038166" y="4136688"/>
            <a:ext cx="1831256" cy="377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r>
              <a:rPr lang="zh-CN" altLang="en-US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天赋和</a:t>
            </a: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运气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097289" y="4597639"/>
            <a:ext cx="599800" cy="40500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712139" y="4597639"/>
            <a:ext cx="1215000" cy="405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6" tIns="34287" rIns="68576" bIns="34287"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625659" y="2480479"/>
            <a:ext cx="3915332" cy="3245473"/>
          </a:xfrm>
          <a:prstGeom prst="rect">
            <a:avLst/>
          </a:prstGeom>
          <a:blipFill>
            <a:blip r:embed="rId5" cstate="print"/>
            <a:srcRect/>
            <a:stretch>
              <a:fillRect l="-12168" r="-121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02941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25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 animBg="1"/>
      <p:bldP spid="27" grpId="0" animBg="1"/>
      <p:bldP spid="28" grpId="0"/>
      <p:bldP spid="29" grpId="0"/>
      <p:bldP spid="30" grpId="0" animBg="1"/>
      <p:bldP spid="31" grpId="0" animBg="1"/>
      <p:bldP spid="32" grpId="0" animBg="1"/>
      <p:bldP spid="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93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9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6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5" name="组合 74"/>
          <p:cNvGrpSpPr/>
          <p:nvPr/>
        </p:nvGrpSpPr>
        <p:grpSpPr>
          <a:xfrm>
            <a:off x="1775033" y="1834767"/>
            <a:ext cx="2160934" cy="2170496"/>
            <a:chOff x="10596810" y="1655498"/>
            <a:chExt cx="626458" cy="629230"/>
          </a:xfrm>
        </p:grpSpPr>
        <p:sp>
          <p:nvSpPr>
            <p:cNvPr id="76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7" name="Freeform 206"/>
            <p:cNvSpPr>
              <a:spLocks noChangeAspect="1" noEditPoints="1"/>
            </p:cNvSpPr>
            <p:nvPr/>
          </p:nvSpPr>
          <p:spPr bwMode="auto">
            <a:xfrm>
              <a:off x="10778107" y="1810635"/>
              <a:ext cx="263865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1780221" y="4221088"/>
            <a:ext cx="2168991" cy="1436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400" kern="100" dirty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32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目标规划</a:t>
            </a:r>
            <a:endParaRPr lang="en-US" altLang="zh-CN" sz="32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2000" b="1" dirty="0">
                <a:solidFill>
                  <a:srgbClr val="C00000"/>
                </a:solidFill>
              </a:rPr>
              <a:t>OBJECT PROGRAM</a:t>
            </a:r>
            <a:endParaRPr lang="zh-CN" altLang="zh-CN" sz="2000" b="1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文本框 32"/>
          <p:cNvSpPr txBox="1"/>
          <p:nvPr/>
        </p:nvSpPr>
        <p:spPr>
          <a:xfrm>
            <a:off x="8392119" y="160326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五年计划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1" name="文本框 33"/>
          <p:cNvSpPr txBox="1"/>
          <p:nvPr/>
        </p:nvSpPr>
        <p:spPr>
          <a:xfrm>
            <a:off x="8392119" y="237935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实现步骤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2" name="文本框 34"/>
          <p:cNvSpPr txBox="1"/>
          <p:nvPr/>
        </p:nvSpPr>
        <p:spPr>
          <a:xfrm>
            <a:off x="8392119" y="3166919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可行性评估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3" name="文本框 35"/>
          <p:cNvSpPr txBox="1"/>
          <p:nvPr/>
        </p:nvSpPr>
        <p:spPr>
          <a:xfrm>
            <a:off x="8392119" y="394301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保障措施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V="1">
            <a:off x="7897787" y="4907718"/>
            <a:ext cx="0" cy="46549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V="1">
            <a:off x="7911252" y="412753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V="1">
            <a:off x="7911252" y="255431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V="1">
            <a:off x="7911252" y="179305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V="1">
            <a:off x="7911252" y="1412776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V="1">
            <a:off x="7911252" y="336697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19"/>
          <p:cNvSpPr txBox="1"/>
          <p:nvPr/>
        </p:nvSpPr>
        <p:spPr>
          <a:xfrm>
            <a:off x="8392119" y="4707635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结束语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95366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6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 animBg="1"/>
      <p:bldP spid="80" grpId="0"/>
      <p:bldP spid="81" grpId="0"/>
      <p:bldP spid="82" grpId="0"/>
      <p:bldP spid="83" grpId="0"/>
      <p:bldP spid="90" grpId="0"/>
      <p:bldP spid="9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75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五年计划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六边形 75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7" name="直接连接符 76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79" name="矩形 78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80" name="六边形 79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任意多边形 84"/>
          <p:cNvSpPr/>
          <p:nvPr/>
        </p:nvSpPr>
        <p:spPr>
          <a:xfrm>
            <a:off x="-32084" y="2979130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563965" y="3335348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2016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  <a:endParaRPr lang="en-US" altLang="zh-CN" b="1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 smtClean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7" name="矩形 86"/>
          <p:cNvSpPr/>
          <p:nvPr/>
        </p:nvSpPr>
        <p:spPr>
          <a:xfrm>
            <a:off x="2830958" y="3431325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2017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8" name="矩形 87"/>
          <p:cNvSpPr/>
          <p:nvPr/>
        </p:nvSpPr>
        <p:spPr>
          <a:xfrm>
            <a:off x="5107122" y="3941407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2018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89" name="矩形 88"/>
          <p:cNvSpPr/>
          <p:nvPr/>
        </p:nvSpPr>
        <p:spPr>
          <a:xfrm>
            <a:off x="7237244" y="2492896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2019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90" name="矩形 89"/>
          <p:cNvSpPr/>
          <p:nvPr/>
        </p:nvSpPr>
        <p:spPr>
          <a:xfrm>
            <a:off x="9472652" y="2364829"/>
            <a:ext cx="2159566" cy="13434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2020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输入名称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>
              <a:solidFill>
                <a:schemeClr val="tx1">
                  <a:lumMod val="75000"/>
                  <a:lumOff val="2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grpSp>
        <p:nvGrpSpPr>
          <p:cNvPr id="91" name="组合 90"/>
          <p:cNvGrpSpPr/>
          <p:nvPr/>
        </p:nvGrpSpPr>
        <p:grpSpPr>
          <a:xfrm>
            <a:off x="1355999" y="2647567"/>
            <a:ext cx="663125" cy="663125"/>
            <a:chOff x="8077071" y="845254"/>
            <a:chExt cx="2036801" cy="2036802"/>
          </a:xfrm>
        </p:grpSpPr>
        <p:sp>
          <p:nvSpPr>
            <p:cNvPr id="92" name="椭圆 91"/>
            <p:cNvSpPr/>
            <p:nvPr/>
          </p:nvSpPr>
          <p:spPr>
            <a:xfrm>
              <a:off x="8077071" y="845254"/>
              <a:ext cx="2036801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Freeform 126"/>
            <p:cNvSpPr>
              <a:spLocks noChangeAspect="1" noEditPoints="1"/>
            </p:cNvSpPr>
            <p:nvPr/>
          </p:nvSpPr>
          <p:spPr bwMode="auto">
            <a:xfrm>
              <a:off x="8639337" y="1292885"/>
              <a:ext cx="912278" cy="1141540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3579178" y="2743544"/>
            <a:ext cx="663125" cy="663125"/>
            <a:chOff x="8125599" y="1434035"/>
            <a:chExt cx="2036802" cy="2036802"/>
          </a:xfrm>
        </p:grpSpPr>
        <p:sp>
          <p:nvSpPr>
            <p:cNvPr id="95" name="椭圆 94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Freeform 261"/>
            <p:cNvSpPr>
              <a:spLocks/>
            </p:cNvSpPr>
            <p:nvPr/>
          </p:nvSpPr>
          <p:spPr bwMode="auto">
            <a:xfrm>
              <a:off x="8628544" y="1966960"/>
              <a:ext cx="1000932" cy="1000932"/>
            </a:xfrm>
            <a:custGeom>
              <a:avLst/>
              <a:gdLst>
                <a:gd name="T0" fmla="*/ 84 w 86"/>
                <a:gd name="T1" fmla="*/ 13 h 86"/>
                <a:gd name="T2" fmla="*/ 74 w 86"/>
                <a:gd name="T3" fmla="*/ 1 h 86"/>
                <a:gd name="T4" fmla="*/ 72 w 86"/>
                <a:gd name="T5" fmla="*/ 1 h 86"/>
                <a:gd name="T6" fmla="*/ 71 w 86"/>
                <a:gd name="T7" fmla="*/ 1 h 86"/>
                <a:gd name="T8" fmla="*/ 69 w 86"/>
                <a:gd name="T9" fmla="*/ 4 h 86"/>
                <a:gd name="T10" fmla="*/ 69 w 86"/>
                <a:gd name="T11" fmla="*/ 10 h 86"/>
                <a:gd name="T12" fmla="*/ 59 w 86"/>
                <a:gd name="T13" fmla="*/ 10 h 86"/>
                <a:gd name="T14" fmla="*/ 59 w 86"/>
                <a:gd name="T15" fmla="*/ 1 h 86"/>
                <a:gd name="T16" fmla="*/ 58 w 86"/>
                <a:gd name="T17" fmla="*/ 0 h 86"/>
                <a:gd name="T18" fmla="*/ 46 w 86"/>
                <a:gd name="T19" fmla="*/ 0 h 86"/>
                <a:gd name="T20" fmla="*/ 45 w 86"/>
                <a:gd name="T21" fmla="*/ 1 h 86"/>
                <a:gd name="T22" fmla="*/ 45 w 86"/>
                <a:gd name="T23" fmla="*/ 10 h 86"/>
                <a:gd name="T24" fmla="*/ 44 w 86"/>
                <a:gd name="T25" fmla="*/ 13 h 86"/>
                <a:gd name="T26" fmla="*/ 44 w 86"/>
                <a:gd name="T27" fmla="*/ 21 h 86"/>
                <a:gd name="T28" fmla="*/ 45 w 86"/>
                <a:gd name="T29" fmla="*/ 24 h 86"/>
                <a:gd name="T30" fmla="*/ 45 w 86"/>
                <a:gd name="T31" fmla="*/ 27 h 86"/>
                <a:gd name="T32" fmla="*/ 37 w 86"/>
                <a:gd name="T33" fmla="*/ 27 h 86"/>
                <a:gd name="T34" fmla="*/ 37 w 86"/>
                <a:gd name="T35" fmla="*/ 21 h 86"/>
                <a:gd name="T36" fmla="*/ 34 w 86"/>
                <a:gd name="T37" fmla="*/ 18 h 86"/>
                <a:gd name="T38" fmla="*/ 32 w 86"/>
                <a:gd name="T39" fmla="*/ 18 h 86"/>
                <a:gd name="T40" fmla="*/ 29 w 86"/>
                <a:gd name="T41" fmla="*/ 18 h 86"/>
                <a:gd name="T42" fmla="*/ 3 w 86"/>
                <a:gd name="T43" fmla="*/ 30 h 86"/>
                <a:gd name="T44" fmla="*/ 0 w 86"/>
                <a:gd name="T45" fmla="*/ 34 h 86"/>
                <a:gd name="T46" fmla="*/ 3 w 86"/>
                <a:gd name="T47" fmla="*/ 38 h 86"/>
                <a:gd name="T48" fmla="*/ 29 w 86"/>
                <a:gd name="T49" fmla="*/ 50 h 86"/>
                <a:gd name="T50" fmla="*/ 31 w 86"/>
                <a:gd name="T51" fmla="*/ 51 h 86"/>
                <a:gd name="T52" fmla="*/ 34 w 86"/>
                <a:gd name="T53" fmla="*/ 50 h 86"/>
                <a:gd name="T54" fmla="*/ 37 w 86"/>
                <a:gd name="T55" fmla="*/ 47 h 86"/>
                <a:gd name="T56" fmla="*/ 37 w 86"/>
                <a:gd name="T57" fmla="*/ 42 h 86"/>
                <a:gd name="T58" fmla="*/ 45 w 86"/>
                <a:gd name="T59" fmla="*/ 42 h 86"/>
                <a:gd name="T60" fmla="*/ 45 w 86"/>
                <a:gd name="T61" fmla="*/ 85 h 86"/>
                <a:gd name="T62" fmla="*/ 46 w 86"/>
                <a:gd name="T63" fmla="*/ 86 h 86"/>
                <a:gd name="T64" fmla="*/ 58 w 86"/>
                <a:gd name="T65" fmla="*/ 86 h 86"/>
                <a:gd name="T66" fmla="*/ 59 w 86"/>
                <a:gd name="T67" fmla="*/ 85 h 86"/>
                <a:gd name="T68" fmla="*/ 59 w 86"/>
                <a:gd name="T69" fmla="*/ 41 h 86"/>
                <a:gd name="T70" fmla="*/ 62 w 86"/>
                <a:gd name="T71" fmla="*/ 38 h 86"/>
                <a:gd name="T72" fmla="*/ 62 w 86"/>
                <a:gd name="T73" fmla="*/ 30 h 86"/>
                <a:gd name="T74" fmla="*/ 59 w 86"/>
                <a:gd name="T75" fmla="*/ 27 h 86"/>
                <a:gd name="T76" fmla="*/ 59 w 86"/>
                <a:gd name="T77" fmla="*/ 25 h 86"/>
                <a:gd name="T78" fmla="*/ 69 w 86"/>
                <a:gd name="T79" fmla="*/ 25 h 86"/>
                <a:gd name="T80" fmla="*/ 69 w 86"/>
                <a:gd name="T81" fmla="*/ 30 h 86"/>
                <a:gd name="T82" fmla="*/ 71 w 86"/>
                <a:gd name="T83" fmla="*/ 33 h 86"/>
                <a:gd name="T84" fmla="*/ 73 w 86"/>
                <a:gd name="T85" fmla="*/ 34 h 86"/>
                <a:gd name="T86" fmla="*/ 74 w 86"/>
                <a:gd name="T87" fmla="*/ 33 h 86"/>
                <a:gd name="T88" fmla="*/ 84 w 86"/>
                <a:gd name="T89" fmla="*/ 21 h 86"/>
                <a:gd name="T90" fmla="*/ 86 w 86"/>
                <a:gd name="T91" fmla="*/ 17 h 86"/>
                <a:gd name="T92" fmla="*/ 84 w 86"/>
                <a:gd name="T93" fmla="*/ 1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6" h="86">
                  <a:moveTo>
                    <a:pt x="84" y="13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2"/>
                    <a:pt x="69" y="3"/>
                    <a:pt x="69" y="4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0"/>
                    <a:pt x="5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4" y="12"/>
                    <a:pt x="44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3"/>
                    <a:pt x="45" y="2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0"/>
                    <a:pt x="36" y="19"/>
                    <a:pt x="34" y="18"/>
                  </a:cubicBezTo>
                  <a:cubicBezTo>
                    <a:pt x="34" y="18"/>
                    <a:pt x="33" y="18"/>
                    <a:pt x="32" y="18"/>
                  </a:cubicBezTo>
                  <a:cubicBezTo>
                    <a:pt x="31" y="18"/>
                    <a:pt x="30" y="18"/>
                    <a:pt x="29" y="1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8"/>
                    <a:pt x="3" y="38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1"/>
                    <a:pt x="30" y="51"/>
                    <a:pt x="31" y="51"/>
                  </a:cubicBezTo>
                  <a:cubicBezTo>
                    <a:pt x="32" y="51"/>
                    <a:pt x="33" y="51"/>
                    <a:pt x="34" y="50"/>
                  </a:cubicBezTo>
                  <a:cubicBezTo>
                    <a:pt x="36" y="50"/>
                    <a:pt x="37" y="48"/>
                    <a:pt x="37" y="47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6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9" y="86"/>
                    <a:pt x="59" y="86"/>
                    <a:pt x="59" y="85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1" y="41"/>
                    <a:pt x="62" y="40"/>
                    <a:pt x="62" y="3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1" y="28"/>
                    <a:pt x="59" y="27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9" y="31"/>
                    <a:pt x="70" y="33"/>
                    <a:pt x="71" y="33"/>
                  </a:cubicBezTo>
                  <a:cubicBezTo>
                    <a:pt x="71" y="34"/>
                    <a:pt x="72" y="34"/>
                    <a:pt x="73" y="34"/>
                  </a:cubicBezTo>
                  <a:cubicBezTo>
                    <a:pt x="73" y="34"/>
                    <a:pt x="74" y="34"/>
                    <a:pt x="74" y="3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5" y="21"/>
                    <a:pt x="86" y="19"/>
                    <a:pt x="86" y="17"/>
                  </a:cubicBezTo>
                  <a:cubicBezTo>
                    <a:pt x="86" y="16"/>
                    <a:pt x="85" y="14"/>
                    <a:pt x="84" y="1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855345" y="3253626"/>
            <a:ext cx="663125" cy="663125"/>
            <a:chOff x="8125599" y="1434035"/>
            <a:chExt cx="2036802" cy="2036802"/>
          </a:xfrm>
        </p:grpSpPr>
        <p:sp>
          <p:nvSpPr>
            <p:cNvPr id="98" name="椭圆 97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9" name="组合 98"/>
            <p:cNvGrpSpPr>
              <a:grpSpLocks noChangeAspect="1"/>
            </p:cNvGrpSpPr>
            <p:nvPr/>
          </p:nvGrpSpPr>
          <p:grpSpPr>
            <a:xfrm>
              <a:off x="8518659" y="1890295"/>
              <a:ext cx="1310642" cy="1124283"/>
              <a:chOff x="5084763" y="971548"/>
              <a:chExt cx="323865" cy="277813"/>
            </a:xfrm>
            <a:solidFill>
              <a:schemeClr val="bg1">
                <a:lumMod val="95000"/>
              </a:schemeClr>
            </a:solidFill>
          </p:grpSpPr>
          <p:sp>
            <p:nvSpPr>
              <p:cNvPr id="100" name="Freeform 301"/>
              <p:cNvSpPr>
                <a:spLocks noEditPoints="1"/>
              </p:cNvSpPr>
              <p:nvPr/>
            </p:nvSpPr>
            <p:spPr bwMode="auto">
              <a:xfrm>
                <a:off x="5191140" y="1031873"/>
                <a:ext cx="217488" cy="217488"/>
              </a:xfrm>
              <a:custGeom>
                <a:avLst/>
                <a:gdLst>
                  <a:gd name="T0" fmla="*/ 6 w 58"/>
                  <a:gd name="T1" fmla="*/ 14 h 58"/>
                  <a:gd name="T2" fmla="*/ 7 w 58"/>
                  <a:gd name="T3" fmla="*/ 19 h 58"/>
                  <a:gd name="T4" fmla="*/ 4 w 58"/>
                  <a:gd name="T5" fmla="*/ 20 h 58"/>
                  <a:gd name="T6" fmla="*/ 0 w 58"/>
                  <a:gd name="T7" fmla="*/ 23 h 58"/>
                  <a:gd name="T8" fmla="*/ 2 w 58"/>
                  <a:gd name="T9" fmla="*/ 27 h 58"/>
                  <a:gd name="T10" fmla="*/ 5 w 58"/>
                  <a:gd name="T11" fmla="*/ 31 h 58"/>
                  <a:gd name="T12" fmla="*/ 2 w 58"/>
                  <a:gd name="T13" fmla="*/ 34 h 58"/>
                  <a:gd name="T14" fmla="*/ 1 w 58"/>
                  <a:gd name="T15" fmla="*/ 38 h 58"/>
                  <a:gd name="T16" fmla="*/ 5 w 58"/>
                  <a:gd name="T17" fmla="*/ 41 h 58"/>
                  <a:gd name="T18" fmla="*/ 8 w 58"/>
                  <a:gd name="T19" fmla="*/ 42 h 58"/>
                  <a:gd name="T20" fmla="*/ 8 w 58"/>
                  <a:gd name="T21" fmla="*/ 46 h 58"/>
                  <a:gd name="T22" fmla="*/ 9 w 58"/>
                  <a:gd name="T23" fmla="*/ 51 h 58"/>
                  <a:gd name="T24" fmla="*/ 14 w 58"/>
                  <a:gd name="T25" fmla="*/ 51 h 58"/>
                  <a:gd name="T26" fmla="*/ 18 w 58"/>
                  <a:gd name="T27" fmla="*/ 51 h 58"/>
                  <a:gd name="T28" fmla="*/ 19 w 58"/>
                  <a:gd name="T29" fmla="*/ 54 h 58"/>
                  <a:gd name="T30" fmla="*/ 22 w 58"/>
                  <a:gd name="T31" fmla="*/ 58 h 58"/>
                  <a:gd name="T32" fmla="*/ 27 w 58"/>
                  <a:gd name="T33" fmla="*/ 56 h 58"/>
                  <a:gd name="T34" fmla="*/ 31 w 58"/>
                  <a:gd name="T35" fmla="*/ 53 h 58"/>
                  <a:gd name="T36" fmla="*/ 33 w 58"/>
                  <a:gd name="T37" fmla="*/ 56 h 58"/>
                  <a:gd name="T38" fmla="*/ 38 w 58"/>
                  <a:gd name="T39" fmla="*/ 57 h 58"/>
                  <a:gd name="T40" fmla="*/ 40 w 58"/>
                  <a:gd name="T41" fmla="*/ 53 h 58"/>
                  <a:gd name="T42" fmla="*/ 42 w 58"/>
                  <a:gd name="T43" fmla="*/ 49 h 58"/>
                  <a:gd name="T44" fmla="*/ 46 w 58"/>
                  <a:gd name="T45" fmla="*/ 50 h 58"/>
                  <a:gd name="T46" fmla="*/ 50 w 58"/>
                  <a:gd name="T47" fmla="*/ 49 h 58"/>
                  <a:gd name="T48" fmla="*/ 51 w 58"/>
                  <a:gd name="T49" fmla="*/ 44 h 58"/>
                  <a:gd name="T50" fmla="*/ 50 w 58"/>
                  <a:gd name="T51" fmla="*/ 40 h 58"/>
                  <a:gd name="T52" fmla="*/ 54 w 58"/>
                  <a:gd name="T53" fmla="*/ 39 h 58"/>
                  <a:gd name="T54" fmla="*/ 57 w 58"/>
                  <a:gd name="T55" fmla="*/ 35 h 58"/>
                  <a:gd name="T56" fmla="*/ 55 w 58"/>
                  <a:gd name="T57" fmla="*/ 31 h 58"/>
                  <a:gd name="T58" fmla="*/ 52 w 58"/>
                  <a:gd name="T59" fmla="*/ 27 h 58"/>
                  <a:gd name="T60" fmla="*/ 55 w 58"/>
                  <a:gd name="T61" fmla="*/ 25 h 58"/>
                  <a:gd name="T62" fmla="*/ 56 w 58"/>
                  <a:gd name="T63" fmla="*/ 20 h 58"/>
                  <a:gd name="T64" fmla="*/ 53 w 58"/>
                  <a:gd name="T65" fmla="*/ 18 h 58"/>
                  <a:gd name="T66" fmla="*/ 48 w 58"/>
                  <a:gd name="T67" fmla="*/ 16 h 58"/>
                  <a:gd name="T68" fmla="*/ 49 w 58"/>
                  <a:gd name="T69" fmla="*/ 12 h 58"/>
                  <a:gd name="T70" fmla="*/ 48 w 58"/>
                  <a:gd name="T71" fmla="*/ 8 h 58"/>
                  <a:gd name="T72" fmla="*/ 44 w 58"/>
                  <a:gd name="T73" fmla="*/ 7 h 58"/>
                  <a:gd name="T74" fmla="*/ 39 w 58"/>
                  <a:gd name="T75" fmla="*/ 8 h 58"/>
                  <a:gd name="T76" fmla="*/ 38 w 58"/>
                  <a:gd name="T77" fmla="*/ 4 h 58"/>
                  <a:gd name="T78" fmla="*/ 35 w 58"/>
                  <a:gd name="T79" fmla="*/ 1 h 58"/>
                  <a:gd name="T80" fmla="*/ 30 w 58"/>
                  <a:gd name="T81" fmla="*/ 3 h 58"/>
                  <a:gd name="T82" fmla="*/ 27 w 58"/>
                  <a:gd name="T83" fmla="*/ 5 h 58"/>
                  <a:gd name="T84" fmla="*/ 24 w 58"/>
                  <a:gd name="T85" fmla="*/ 3 h 58"/>
                  <a:gd name="T86" fmla="*/ 20 w 58"/>
                  <a:gd name="T87" fmla="*/ 1 h 58"/>
                  <a:gd name="T88" fmla="*/ 17 w 58"/>
                  <a:gd name="T89" fmla="*/ 5 h 58"/>
                  <a:gd name="T90" fmla="*/ 15 w 58"/>
                  <a:gd name="T91" fmla="*/ 10 h 58"/>
                  <a:gd name="T92" fmla="*/ 12 w 58"/>
                  <a:gd name="T93" fmla="*/ 9 h 58"/>
                  <a:gd name="T94" fmla="*/ 7 w 58"/>
                  <a:gd name="T95" fmla="*/ 10 h 58"/>
                  <a:gd name="T96" fmla="*/ 6 w 58"/>
                  <a:gd name="T97" fmla="*/ 14 h 58"/>
                  <a:gd name="T98" fmla="*/ 23 w 58"/>
                  <a:gd name="T99" fmla="*/ 13 h 58"/>
                  <a:gd name="T100" fmla="*/ 45 w 58"/>
                  <a:gd name="T101" fmla="*/ 24 h 58"/>
                  <a:gd name="T102" fmla="*/ 34 w 58"/>
                  <a:gd name="T103" fmla="*/ 45 h 58"/>
                  <a:gd name="T104" fmla="*/ 13 w 58"/>
                  <a:gd name="T105" fmla="*/ 34 h 58"/>
                  <a:gd name="T106" fmla="*/ 23 w 58"/>
                  <a:gd name="T10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" h="58">
                    <a:moveTo>
                      <a:pt x="6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7" y="20"/>
                      <a:pt x="5" y="20"/>
                      <a:pt x="4" y="20"/>
                    </a:cubicBezTo>
                    <a:cubicBezTo>
                      <a:pt x="2" y="20"/>
                      <a:pt x="0" y="21"/>
                      <a:pt x="0" y="23"/>
                    </a:cubicBezTo>
                    <a:cubicBezTo>
                      <a:pt x="0" y="25"/>
                      <a:pt x="0" y="27"/>
                      <a:pt x="2" y="27"/>
                    </a:cubicBezTo>
                    <a:cubicBezTo>
                      <a:pt x="3" y="28"/>
                      <a:pt x="5" y="30"/>
                      <a:pt x="5" y="31"/>
                    </a:cubicBezTo>
                    <a:cubicBezTo>
                      <a:pt x="5" y="32"/>
                      <a:pt x="4" y="33"/>
                      <a:pt x="2" y="34"/>
                    </a:cubicBezTo>
                    <a:cubicBezTo>
                      <a:pt x="1" y="34"/>
                      <a:pt x="0" y="36"/>
                      <a:pt x="1" y="38"/>
                    </a:cubicBezTo>
                    <a:cubicBezTo>
                      <a:pt x="1" y="40"/>
                      <a:pt x="3" y="42"/>
                      <a:pt x="5" y="41"/>
                    </a:cubicBezTo>
                    <a:cubicBezTo>
                      <a:pt x="6" y="41"/>
                      <a:pt x="8" y="41"/>
                      <a:pt x="8" y="42"/>
                    </a:cubicBezTo>
                    <a:cubicBezTo>
                      <a:pt x="9" y="42"/>
                      <a:pt x="9" y="45"/>
                      <a:pt x="8" y="46"/>
                    </a:cubicBezTo>
                    <a:cubicBezTo>
                      <a:pt x="7" y="47"/>
                      <a:pt x="7" y="50"/>
                      <a:pt x="9" y="51"/>
                    </a:cubicBezTo>
                    <a:cubicBezTo>
                      <a:pt x="11" y="52"/>
                      <a:pt x="13" y="53"/>
                      <a:pt x="14" y="51"/>
                    </a:cubicBezTo>
                    <a:cubicBezTo>
                      <a:pt x="15" y="50"/>
                      <a:pt x="18" y="51"/>
                      <a:pt x="18" y="51"/>
                    </a:cubicBezTo>
                    <a:cubicBezTo>
                      <a:pt x="19" y="51"/>
                      <a:pt x="20" y="53"/>
                      <a:pt x="19" y="54"/>
                    </a:cubicBezTo>
                    <a:cubicBezTo>
                      <a:pt x="19" y="56"/>
                      <a:pt x="20" y="57"/>
                      <a:pt x="22" y="58"/>
                    </a:cubicBezTo>
                    <a:cubicBezTo>
                      <a:pt x="25" y="58"/>
                      <a:pt x="26" y="57"/>
                      <a:pt x="27" y="56"/>
                    </a:cubicBezTo>
                    <a:cubicBezTo>
                      <a:pt x="27" y="54"/>
                      <a:pt x="30" y="53"/>
                      <a:pt x="31" y="53"/>
                    </a:cubicBezTo>
                    <a:cubicBezTo>
                      <a:pt x="31" y="53"/>
                      <a:pt x="33" y="54"/>
                      <a:pt x="33" y="56"/>
                    </a:cubicBezTo>
                    <a:cubicBezTo>
                      <a:pt x="34" y="57"/>
                      <a:pt x="36" y="58"/>
                      <a:pt x="38" y="57"/>
                    </a:cubicBezTo>
                    <a:cubicBezTo>
                      <a:pt x="40" y="57"/>
                      <a:pt x="41" y="55"/>
                      <a:pt x="40" y="53"/>
                    </a:cubicBezTo>
                    <a:cubicBezTo>
                      <a:pt x="40" y="52"/>
                      <a:pt x="42" y="49"/>
                      <a:pt x="42" y="49"/>
                    </a:cubicBezTo>
                    <a:cubicBezTo>
                      <a:pt x="43" y="48"/>
                      <a:pt x="44" y="49"/>
                      <a:pt x="46" y="50"/>
                    </a:cubicBezTo>
                    <a:cubicBezTo>
                      <a:pt x="47" y="51"/>
                      <a:pt x="49" y="51"/>
                      <a:pt x="50" y="49"/>
                    </a:cubicBezTo>
                    <a:cubicBezTo>
                      <a:pt x="52" y="47"/>
                      <a:pt x="52" y="45"/>
                      <a:pt x="51" y="44"/>
                    </a:cubicBezTo>
                    <a:cubicBezTo>
                      <a:pt x="50" y="43"/>
                      <a:pt x="50" y="40"/>
                      <a:pt x="50" y="40"/>
                    </a:cubicBezTo>
                    <a:cubicBezTo>
                      <a:pt x="51" y="39"/>
                      <a:pt x="52" y="38"/>
                      <a:pt x="54" y="39"/>
                    </a:cubicBezTo>
                    <a:cubicBezTo>
                      <a:pt x="55" y="39"/>
                      <a:pt x="57" y="38"/>
                      <a:pt x="57" y="35"/>
                    </a:cubicBezTo>
                    <a:cubicBezTo>
                      <a:pt x="58" y="33"/>
                      <a:pt x="57" y="31"/>
                      <a:pt x="55" y="31"/>
                    </a:cubicBezTo>
                    <a:cubicBezTo>
                      <a:pt x="54" y="31"/>
                      <a:pt x="53" y="28"/>
                      <a:pt x="52" y="27"/>
                    </a:cubicBezTo>
                    <a:cubicBezTo>
                      <a:pt x="52" y="26"/>
                      <a:pt x="54" y="25"/>
                      <a:pt x="55" y="25"/>
                    </a:cubicBezTo>
                    <a:cubicBezTo>
                      <a:pt x="56" y="24"/>
                      <a:pt x="57" y="22"/>
                      <a:pt x="56" y="20"/>
                    </a:cubicBezTo>
                    <a:cubicBezTo>
                      <a:pt x="56" y="18"/>
                      <a:pt x="54" y="17"/>
                      <a:pt x="53" y="18"/>
                    </a:cubicBezTo>
                    <a:cubicBezTo>
                      <a:pt x="51" y="18"/>
                      <a:pt x="49" y="16"/>
                      <a:pt x="48" y="16"/>
                    </a:cubicBezTo>
                    <a:cubicBezTo>
                      <a:pt x="48" y="15"/>
                      <a:pt x="48" y="13"/>
                      <a:pt x="49" y="12"/>
                    </a:cubicBezTo>
                    <a:cubicBezTo>
                      <a:pt x="50" y="11"/>
                      <a:pt x="50" y="9"/>
                      <a:pt x="48" y="8"/>
                    </a:cubicBezTo>
                    <a:cubicBezTo>
                      <a:pt x="47" y="6"/>
                      <a:pt x="45" y="6"/>
                      <a:pt x="44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8" y="7"/>
                      <a:pt x="38" y="6"/>
                      <a:pt x="38" y="4"/>
                    </a:cubicBezTo>
                    <a:cubicBezTo>
                      <a:pt x="38" y="3"/>
                      <a:pt x="37" y="1"/>
                      <a:pt x="35" y="1"/>
                    </a:cubicBezTo>
                    <a:cubicBezTo>
                      <a:pt x="33" y="0"/>
                      <a:pt x="31" y="1"/>
                      <a:pt x="30" y="3"/>
                    </a:cubicBezTo>
                    <a:cubicBezTo>
                      <a:pt x="30" y="4"/>
                      <a:pt x="28" y="5"/>
                      <a:pt x="27" y="5"/>
                    </a:cubicBezTo>
                    <a:cubicBezTo>
                      <a:pt x="26" y="6"/>
                      <a:pt x="25" y="4"/>
                      <a:pt x="24" y="3"/>
                    </a:cubicBezTo>
                    <a:cubicBezTo>
                      <a:pt x="24" y="1"/>
                      <a:pt x="22" y="1"/>
                      <a:pt x="20" y="1"/>
                    </a:cubicBezTo>
                    <a:cubicBezTo>
                      <a:pt x="18" y="2"/>
                      <a:pt x="16" y="4"/>
                      <a:pt x="17" y="5"/>
                    </a:cubicBezTo>
                    <a:cubicBezTo>
                      <a:pt x="17" y="7"/>
                      <a:pt x="16" y="9"/>
                      <a:pt x="15" y="10"/>
                    </a:cubicBezTo>
                    <a:cubicBezTo>
                      <a:pt x="14" y="10"/>
                      <a:pt x="13" y="10"/>
                      <a:pt x="12" y="9"/>
                    </a:cubicBezTo>
                    <a:cubicBezTo>
                      <a:pt x="10" y="8"/>
                      <a:pt x="8" y="8"/>
                      <a:pt x="7" y="10"/>
                    </a:cubicBezTo>
                    <a:cubicBezTo>
                      <a:pt x="6" y="11"/>
                      <a:pt x="5" y="13"/>
                      <a:pt x="6" y="14"/>
                    </a:cubicBezTo>
                    <a:close/>
                    <a:moveTo>
                      <a:pt x="23" y="13"/>
                    </a:moveTo>
                    <a:cubicBezTo>
                      <a:pt x="32" y="10"/>
                      <a:pt x="42" y="15"/>
                      <a:pt x="45" y="24"/>
                    </a:cubicBezTo>
                    <a:cubicBezTo>
                      <a:pt x="47" y="33"/>
                      <a:pt x="43" y="42"/>
                      <a:pt x="34" y="45"/>
                    </a:cubicBezTo>
                    <a:cubicBezTo>
                      <a:pt x="25" y="48"/>
                      <a:pt x="15" y="43"/>
                      <a:pt x="13" y="34"/>
                    </a:cubicBezTo>
                    <a:cubicBezTo>
                      <a:pt x="10" y="26"/>
                      <a:pt x="15" y="16"/>
                      <a:pt x="2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01" name="Freeform 302"/>
              <p:cNvSpPr>
                <a:spLocks noEditPoints="1"/>
              </p:cNvSpPr>
              <p:nvPr/>
            </p:nvSpPr>
            <p:spPr bwMode="auto">
              <a:xfrm>
                <a:off x="5084781" y="971548"/>
                <a:ext cx="139701" cy="139700"/>
              </a:xfrm>
              <a:custGeom>
                <a:avLst/>
                <a:gdLst>
                  <a:gd name="T0" fmla="*/ 4 w 37"/>
                  <a:gd name="T1" fmla="*/ 9 h 37"/>
                  <a:gd name="T2" fmla="*/ 5 w 37"/>
                  <a:gd name="T3" fmla="*/ 12 h 37"/>
                  <a:gd name="T4" fmla="*/ 2 w 37"/>
                  <a:gd name="T5" fmla="*/ 12 h 37"/>
                  <a:gd name="T6" fmla="*/ 0 w 37"/>
                  <a:gd name="T7" fmla="*/ 14 h 37"/>
                  <a:gd name="T8" fmla="*/ 1 w 37"/>
                  <a:gd name="T9" fmla="*/ 17 h 37"/>
                  <a:gd name="T10" fmla="*/ 3 w 37"/>
                  <a:gd name="T11" fmla="*/ 20 h 37"/>
                  <a:gd name="T12" fmla="*/ 2 w 37"/>
                  <a:gd name="T13" fmla="*/ 21 h 37"/>
                  <a:gd name="T14" fmla="*/ 1 w 37"/>
                  <a:gd name="T15" fmla="*/ 24 h 37"/>
                  <a:gd name="T16" fmla="*/ 3 w 37"/>
                  <a:gd name="T17" fmla="*/ 26 h 37"/>
                  <a:gd name="T18" fmla="*/ 5 w 37"/>
                  <a:gd name="T19" fmla="*/ 26 h 37"/>
                  <a:gd name="T20" fmla="*/ 5 w 37"/>
                  <a:gd name="T21" fmla="*/ 29 h 37"/>
                  <a:gd name="T22" fmla="*/ 6 w 37"/>
                  <a:gd name="T23" fmla="*/ 32 h 37"/>
                  <a:gd name="T24" fmla="*/ 9 w 37"/>
                  <a:gd name="T25" fmla="*/ 33 h 37"/>
                  <a:gd name="T26" fmla="*/ 12 w 37"/>
                  <a:gd name="T27" fmla="*/ 32 h 37"/>
                  <a:gd name="T28" fmla="*/ 12 w 37"/>
                  <a:gd name="T29" fmla="*/ 34 h 37"/>
                  <a:gd name="T30" fmla="*/ 15 w 37"/>
                  <a:gd name="T31" fmla="*/ 37 h 37"/>
                  <a:gd name="T32" fmla="*/ 17 w 37"/>
                  <a:gd name="T33" fmla="*/ 35 h 37"/>
                  <a:gd name="T34" fmla="*/ 20 w 37"/>
                  <a:gd name="T35" fmla="*/ 34 h 37"/>
                  <a:gd name="T36" fmla="*/ 21 w 37"/>
                  <a:gd name="T37" fmla="*/ 35 h 37"/>
                  <a:gd name="T38" fmla="*/ 24 w 37"/>
                  <a:gd name="T39" fmla="*/ 36 h 37"/>
                  <a:gd name="T40" fmla="*/ 26 w 37"/>
                  <a:gd name="T41" fmla="*/ 34 h 37"/>
                  <a:gd name="T42" fmla="*/ 27 w 37"/>
                  <a:gd name="T43" fmla="*/ 31 h 37"/>
                  <a:gd name="T44" fmla="*/ 29 w 37"/>
                  <a:gd name="T45" fmla="*/ 32 h 37"/>
                  <a:gd name="T46" fmla="*/ 32 w 37"/>
                  <a:gd name="T47" fmla="*/ 31 h 37"/>
                  <a:gd name="T48" fmla="*/ 33 w 37"/>
                  <a:gd name="T49" fmla="*/ 28 h 37"/>
                  <a:gd name="T50" fmla="*/ 32 w 37"/>
                  <a:gd name="T51" fmla="*/ 25 h 37"/>
                  <a:gd name="T52" fmla="*/ 35 w 37"/>
                  <a:gd name="T53" fmla="*/ 24 h 37"/>
                  <a:gd name="T54" fmla="*/ 37 w 37"/>
                  <a:gd name="T55" fmla="*/ 22 h 37"/>
                  <a:gd name="T56" fmla="*/ 36 w 37"/>
                  <a:gd name="T57" fmla="*/ 19 h 37"/>
                  <a:gd name="T58" fmla="*/ 34 w 37"/>
                  <a:gd name="T59" fmla="*/ 17 h 37"/>
                  <a:gd name="T60" fmla="*/ 35 w 37"/>
                  <a:gd name="T61" fmla="*/ 15 h 37"/>
                  <a:gd name="T62" fmla="*/ 36 w 37"/>
                  <a:gd name="T63" fmla="*/ 12 h 37"/>
                  <a:gd name="T64" fmla="*/ 34 w 37"/>
                  <a:gd name="T65" fmla="*/ 11 h 37"/>
                  <a:gd name="T66" fmla="*/ 31 w 37"/>
                  <a:gd name="T67" fmla="*/ 9 h 37"/>
                  <a:gd name="T68" fmla="*/ 32 w 37"/>
                  <a:gd name="T69" fmla="*/ 7 h 37"/>
                  <a:gd name="T70" fmla="*/ 31 w 37"/>
                  <a:gd name="T71" fmla="*/ 4 h 37"/>
                  <a:gd name="T72" fmla="*/ 28 w 37"/>
                  <a:gd name="T73" fmla="*/ 4 h 37"/>
                  <a:gd name="T74" fmla="*/ 25 w 37"/>
                  <a:gd name="T75" fmla="*/ 4 h 37"/>
                  <a:gd name="T76" fmla="*/ 25 w 37"/>
                  <a:gd name="T77" fmla="*/ 2 h 37"/>
                  <a:gd name="T78" fmla="*/ 22 w 37"/>
                  <a:gd name="T79" fmla="*/ 0 h 37"/>
                  <a:gd name="T80" fmla="*/ 20 w 37"/>
                  <a:gd name="T81" fmla="*/ 1 h 37"/>
                  <a:gd name="T82" fmla="*/ 17 w 37"/>
                  <a:gd name="T83" fmla="*/ 3 h 37"/>
                  <a:gd name="T84" fmla="*/ 16 w 37"/>
                  <a:gd name="T85" fmla="*/ 1 h 37"/>
                  <a:gd name="T86" fmla="*/ 13 w 37"/>
                  <a:gd name="T87" fmla="*/ 0 h 37"/>
                  <a:gd name="T88" fmla="*/ 11 w 37"/>
                  <a:gd name="T89" fmla="*/ 3 h 37"/>
                  <a:gd name="T90" fmla="*/ 10 w 37"/>
                  <a:gd name="T91" fmla="*/ 6 h 37"/>
                  <a:gd name="T92" fmla="*/ 8 w 37"/>
                  <a:gd name="T93" fmla="*/ 5 h 37"/>
                  <a:gd name="T94" fmla="*/ 5 w 37"/>
                  <a:gd name="T95" fmla="*/ 6 h 37"/>
                  <a:gd name="T96" fmla="*/ 4 w 37"/>
                  <a:gd name="T97" fmla="*/ 9 h 37"/>
                  <a:gd name="T98" fmla="*/ 15 w 37"/>
                  <a:gd name="T99" fmla="*/ 8 h 37"/>
                  <a:gd name="T100" fmla="*/ 29 w 37"/>
                  <a:gd name="T101" fmla="*/ 15 h 37"/>
                  <a:gd name="T102" fmla="*/ 22 w 37"/>
                  <a:gd name="T103" fmla="*/ 29 h 37"/>
                  <a:gd name="T104" fmla="*/ 8 w 37"/>
                  <a:gd name="T105" fmla="*/ 22 h 37"/>
                  <a:gd name="T106" fmla="*/ 15 w 37"/>
                  <a:gd name="T10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37">
                    <a:moveTo>
                      <a:pt x="4" y="9"/>
                    </a:moveTo>
                    <a:cubicBezTo>
                      <a:pt x="5" y="9"/>
                      <a:pt x="5" y="11"/>
                      <a:pt x="5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9"/>
                      <a:pt x="3" y="20"/>
                    </a:cubicBezTo>
                    <a:cubicBezTo>
                      <a:pt x="3" y="20"/>
                      <a:pt x="2" y="21"/>
                      <a:pt x="2" y="21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5" y="30"/>
                      <a:pt x="5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2"/>
                      <a:pt x="11" y="32"/>
                      <a:pt x="12" y="32"/>
                    </a:cubicBezTo>
                    <a:cubicBezTo>
                      <a:pt x="12" y="32"/>
                      <a:pt x="13" y="33"/>
                      <a:pt x="12" y="34"/>
                    </a:cubicBezTo>
                    <a:cubicBezTo>
                      <a:pt x="12" y="35"/>
                      <a:pt x="13" y="36"/>
                      <a:pt x="15" y="37"/>
                    </a:cubicBezTo>
                    <a:cubicBezTo>
                      <a:pt x="16" y="37"/>
                      <a:pt x="17" y="36"/>
                      <a:pt x="17" y="35"/>
                    </a:cubicBezTo>
                    <a:cubicBezTo>
                      <a:pt x="18" y="34"/>
                      <a:pt x="19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2" y="36"/>
                      <a:pt x="23" y="37"/>
                      <a:pt x="24" y="36"/>
                    </a:cubicBezTo>
                    <a:cubicBezTo>
                      <a:pt x="26" y="36"/>
                      <a:pt x="26" y="35"/>
                      <a:pt x="26" y="34"/>
                    </a:cubicBezTo>
                    <a:cubicBezTo>
                      <a:pt x="26" y="33"/>
                      <a:pt x="27" y="31"/>
                      <a:pt x="27" y="31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0" y="32"/>
                      <a:pt x="32" y="32"/>
                      <a:pt x="32" y="31"/>
                    </a:cubicBezTo>
                    <a:cubicBezTo>
                      <a:pt x="33" y="30"/>
                      <a:pt x="34" y="28"/>
                      <a:pt x="33" y="28"/>
                    </a:cubicBezTo>
                    <a:cubicBezTo>
                      <a:pt x="32" y="27"/>
                      <a:pt x="32" y="25"/>
                      <a:pt x="32" y="25"/>
                    </a:cubicBezTo>
                    <a:cubicBezTo>
                      <a:pt x="33" y="24"/>
                      <a:pt x="34" y="24"/>
                      <a:pt x="35" y="24"/>
                    </a:cubicBezTo>
                    <a:cubicBezTo>
                      <a:pt x="36" y="24"/>
                      <a:pt x="37" y="24"/>
                      <a:pt x="37" y="22"/>
                    </a:cubicBezTo>
                    <a:cubicBezTo>
                      <a:pt x="37" y="21"/>
                      <a:pt x="37" y="20"/>
                      <a:pt x="36" y="19"/>
                    </a:cubicBezTo>
                    <a:cubicBezTo>
                      <a:pt x="35" y="19"/>
                      <a:pt x="34" y="18"/>
                      <a:pt x="34" y="17"/>
                    </a:cubicBezTo>
                    <a:cubicBezTo>
                      <a:pt x="34" y="16"/>
                      <a:pt x="35" y="16"/>
                      <a:pt x="35" y="15"/>
                    </a:cubicBezTo>
                    <a:cubicBezTo>
                      <a:pt x="36" y="15"/>
                      <a:pt x="37" y="14"/>
                      <a:pt x="36" y="12"/>
                    </a:cubicBezTo>
                    <a:cubicBezTo>
                      <a:pt x="36" y="11"/>
                      <a:pt x="35" y="10"/>
                      <a:pt x="34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1" y="9"/>
                      <a:pt x="31" y="8"/>
                      <a:pt x="32" y="7"/>
                    </a:cubicBezTo>
                    <a:cubicBezTo>
                      <a:pt x="32" y="7"/>
                      <a:pt x="32" y="5"/>
                      <a:pt x="31" y="4"/>
                    </a:cubicBezTo>
                    <a:cubicBezTo>
                      <a:pt x="30" y="3"/>
                      <a:pt x="29" y="3"/>
                      <a:pt x="28" y="4"/>
                    </a:cubicBezTo>
                    <a:cubicBezTo>
                      <a:pt x="27" y="5"/>
                      <a:pt x="26" y="5"/>
                      <a:pt x="25" y="4"/>
                    </a:cubicBezTo>
                    <a:cubicBezTo>
                      <a:pt x="25" y="4"/>
                      <a:pt x="24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ubicBezTo>
                      <a:pt x="21" y="0"/>
                      <a:pt x="20" y="0"/>
                      <a:pt x="20" y="1"/>
                    </a:cubicBezTo>
                    <a:cubicBezTo>
                      <a:pt x="19" y="2"/>
                      <a:pt x="18" y="3"/>
                      <a:pt x="17" y="3"/>
                    </a:cubicBezTo>
                    <a:cubicBezTo>
                      <a:pt x="17" y="3"/>
                      <a:pt x="16" y="2"/>
                      <a:pt x="16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1"/>
                      <a:pt x="11" y="2"/>
                      <a:pt x="11" y="3"/>
                    </a:cubicBezTo>
                    <a:cubicBezTo>
                      <a:pt x="11" y="4"/>
                      <a:pt x="10" y="5"/>
                      <a:pt x="10" y="6"/>
                    </a:cubicBezTo>
                    <a:cubicBezTo>
                      <a:pt x="9" y="6"/>
                      <a:pt x="8" y="6"/>
                      <a:pt x="8" y="5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lose/>
                    <a:moveTo>
                      <a:pt x="15" y="8"/>
                    </a:moveTo>
                    <a:cubicBezTo>
                      <a:pt x="21" y="6"/>
                      <a:pt x="27" y="9"/>
                      <a:pt x="29" y="15"/>
                    </a:cubicBezTo>
                    <a:cubicBezTo>
                      <a:pt x="31" y="21"/>
                      <a:pt x="27" y="27"/>
                      <a:pt x="22" y="29"/>
                    </a:cubicBezTo>
                    <a:cubicBezTo>
                      <a:pt x="16" y="30"/>
                      <a:pt x="10" y="27"/>
                      <a:pt x="8" y="22"/>
                    </a:cubicBezTo>
                    <a:cubicBezTo>
                      <a:pt x="6" y="16"/>
                      <a:pt x="10" y="10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02" name="Freeform 303"/>
              <p:cNvSpPr>
                <a:spLocks noEditPoints="1"/>
              </p:cNvSpPr>
              <p:nvPr/>
            </p:nvSpPr>
            <p:spPr bwMode="auto">
              <a:xfrm>
                <a:off x="5084763" y="1111250"/>
                <a:ext cx="109538" cy="104775"/>
              </a:xfrm>
              <a:custGeom>
                <a:avLst/>
                <a:gdLst>
                  <a:gd name="T0" fmla="*/ 3 w 29"/>
                  <a:gd name="T1" fmla="*/ 7 h 28"/>
                  <a:gd name="T2" fmla="*/ 4 w 29"/>
                  <a:gd name="T3" fmla="*/ 9 h 28"/>
                  <a:gd name="T4" fmla="*/ 2 w 29"/>
                  <a:gd name="T5" fmla="*/ 9 h 28"/>
                  <a:gd name="T6" fmla="*/ 0 w 29"/>
                  <a:gd name="T7" fmla="*/ 11 h 28"/>
                  <a:gd name="T8" fmla="*/ 1 w 29"/>
                  <a:gd name="T9" fmla="*/ 13 h 28"/>
                  <a:gd name="T10" fmla="*/ 3 w 29"/>
                  <a:gd name="T11" fmla="*/ 15 h 28"/>
                  <a:gd name="T12" fmla="*/ 1 w 29"/>
                  <a:gd name="T13" fmla="*/ 16 h 28"/>
                  <a:gd name="T14" fmla="*/ 1 w 29"/>
                  <a:gd name="T15" fmla="*/ 19 h 28"/>
                  <a:gd name="T16" fmla="*/ 3 w 29"/>
                  <a:gd name="T17" fmla="*/ 20 h 28"/>
                  <a:gd name="T18" fmla="*/ 4 w 29"/>
                  <a:gd name="T19" fmla="*/ 20 h 28"/>
                  <a:gd name="T20" fmla="*/ 4 w 29"/>
                  <a:gd name="T21" fmla="*/ 23 h 28"/>
                  <a:gd name="T22" fmla="*/ 5 w 29"/>
                  <a:gd name="T23" fmla="*/ 25 h 28"/>
                  <a:gd name="T24" fmla="*/ 7 w 29"/>
                  <a:gd name="T25" fmla="*/ 25 h 28"/>
                  <a:gd name="T26" fmla="*/ 9 w 29"/>
                  <a:gd name="T27" fmla="*/ 25 h 28"/>
                  <a:gd name="T28" fmla="*/ 10 w 29"/>
                  <a:gd name="T29" fmla="*/ 27 h 28"/>
                  <a:gd name="T30" fmla="*/ 11 w 29"/>
                  <a:gd name="T31" fmla="*/ 28 h 28"/>
                  <a:gd name="T32" fmla="*/ 13 w 29"/>
                  <a:gd name="T33" fmla="*/ 27 h 28"/>
                  <a:gd name="T34" fmla="*/ 15 w 29"/>
                  <a:gd name="T35" fmla="*/ 26 h 28"/>
                  <a:gd name="T36" fmla="*/ 17 w 29"/>
                  <a:gd name="T37" fmla="*/ 27 h 28"/>
                  <a:gd name="T38" fmla="*/ 19 w 29"/>
                  <a:gd name="T39" fmla="*/ 28 h 28"/>
                  <a:gd name="T40" fmla="*/ 20 w 29"/>
                  <a:gd name="T41" fmla="*/ 26 h 28"/>
                  <a:gd name="T42" fmla="*/ 21 w 29"/>
                  <a:gd name="T43" fmla="*/ 24 h 28"/>
                  <a:gd name="T44" fmla="*/ 23 w 29"/>
                  <a:gd name="T45" fmla="*/ 24 h 28"/>
                  <a:gd name="T46" fmla="*/ 25 w 29"/>
                  <a:gd name="T47" fmla="*/ 24 h 28"/>
                  <a:gd name="T48" fmla="*/ 25 w 29"/>
                  <a:gd name="T49" fmla="*/ 21 h 28"/>
                  <a:gd name="T50" fmla="*/ 25 w 29"/>
                  <a:gd name="T51" fmla="*/ 19 h 28"/>
                  <a:gd name="T52" fmla="*/ 27 w 29"/>
                  <a:gd name="T53" fmla="*/ 19 h 28"/>
                  <a:gd name="T54" fmla="*/ 29 w 29"/>
                  <a:gd name="T55" fmla="*/ 17 h 28"/>
                  <a:gd name="T56" fmla="*/ 28 w 29"/>
                  <a:gd name="T57" fmla="*/ 15 h 28"/>
                  <a:gd name="T58" fmla="*/ 26 w 29"/>
                  <a:gd name="T59" fmla="*/ 13 h 28"/>
                  <a:gd name="T60" fmla="*/ 27 w 29"/>
                  <a:gd name="T61" fmla="*/ 12 h 28"/>
                  <a:gd name="T62" fmla="*/ 28 w 29"/>
                  <a:gd name="T63" fmla="*/ 10 h 28"/>
                  <a:gd name="T64" fmla="*/ 26 w 29"/>
                  <a:gd name="T65" fmla="*/ 8 h 28"/>
                  <a:gd name="T66" fmla="*/ 24 w 29"/>
                  <a:gd name="T67" fmla="*/ 7 h 28"/>
                  <a:gd name="T68" fmla="*/ 25 w 29"/>
                  <a:gd name="T69" fmla="*/ 6 h 28"/>
                  <a:gd name="T70" fmla="*/ 24 w 29"/>
                  <a:gd name="T71" fmla="*/ 3 h 28"/>
                  <a:gd name="T72" fmla="*/ 22 w 29"/>
                  <a:gd name="T73" fmla="*/ 3 h 28"/>
                  <a:gd name="T74" fmla="*/ 19 w 29"/>
                  <a:gd name="T75" fmla="*/ 3 h 28"/>
                  <a:gd name="T76" fmla="*/ 19 w 29"/>
                  <a:gd name="T77" fmla="*/ 2 h 28"/>
                  <a:gd name="T78" fmla="*/ 17 w 29"/>
                  <a:gd name="T79" fmla="*/ 0 h 28"/>
                  <a:gd name="T80" fmla="*/ 15 w 29"/>
                  <a:gd name="T81" fmla="*/ 1 h 28"/>
                  <a:gd name="T82" fmla="*/ 13 w 29"/>
                  <a:gd name="T83" fmla="*/ 2 h 28"/>
                  <a:gd name="T84" fmla="*/ 12 w 29"/>
                  <a:gd name="T85" fmla="*/ 1 h 28"/>
                  <a:gd name="T86" fmla="*/ 10 w 29"/>
                  <a:gd name="T87" fmla="*/ 0 h 28"/>
                  <a:gd name="T88" fmla="*/ 9 w 29"/>
                  <a:gd name="T89" fmla="*/ 2 h 28"/>
                  <a:gd name="T90" fmla="*/ 8 w 29"/>
                  <a:gd name="T91" fmla="*/ 4 h 28"/>
                  <a:gd name="T92" fmla="*/ 6 w 29"/>
                  <a:gd name="T93" fmla="*/ 4 h 28"/>
                  <a:gd name="T94" fmla="*/ 4 w 29"/>
                  <a:gd name="T95" fmla="*/ 4 h 28"/>
                  <a:gd name="T96" fmla="*/ 3 w 29"/>
                  <a:gd name="T97" fmla="*/ 7 h 28"/>
                  <a:gd name="T98" fmla="*/ 12 w 29"/>
                  <a:gd name="T99" fmla="*/ 6 h 28"/>
                  <a:gd name="T100" fmla="*/ 22 w 29"/>
                  <a:gd name="T101" fmla="*/ 12 h 28"/>
                  <a:gd name="T102" fmla="*/ 17 w 29"/>
                  <a:gd name="T103" fmla="*/ 22 h 28"/>
                  <a:gd name="T104" fmla="*/ 6 w 29"/>
                  <a:gd name="T105" fmla="*/ 17 h 28"/>
                  <a:gd name="T106" fmla="*/ 12 w 29"/>
                  <a:gd name="T10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3" y="7"/>
                    </a:moveTo>
                    <a:cubicBezTo>
                      <a:pt x="4" y="7"/>
                      <a:pt x="4" y="9"/>
                      <a:pt x="4" y="9"/>
                    </a:cubicBezTo>
                    <a:cubicBezTo>
                      <a:pt x="4" y="9"/>
                      <a:pt x="3" y="10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2" y="13"/>
                      <a:pt x="3" y="15"/>
                      <a:pt x="3" y="15"/>
                    </a:cubicBezTo>
                    <a:cubicBezTo>
                      <a:pt x="3" y="16"/>
                      <a:pt x="2" y="16"/>
                      <a:pt x="1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2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4" y="23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5" y="26"/>
                      <a:pt x="7" y="26"/>
                      <a:pt x="7" y="25"/>
                    </a:cubicBezTo>
                    <a:cubicBezTo>
                      <a:pt x="8" y="25"/>
                      <a:pt x="9" y="25"/>
                      <a:pt x="9" y="25"/>
                    </a:cubicBezTo>
                    <a:cubicBezTo>
                      <a:pt x="10" y="25"/>
                      <a:pt x="10" y="26"/>
                      <a:pt x="10" y="27"/>
                    </a:cubicBezTo>
                    <a:cubicBezTo>
                      <a:pt x="10" y="27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3" y="27"/>
                    </a:cubicBezTo>
                    <a:cubicBezTo>
                      <a:pt x="14" y="27"/>
                      <a:pt x="15" y="26"/>
                      <a:pt x="15" y="26"/>
                    </a:cubicBezTo>
                    <a:cubicBezTo>
                      <a:pt x="16" y="26"/>
                      <a:pt x="16" y="26"/>
                      <a:pt x="17" y="27"/>
                    </a:cubicBezTo>
                    <a:cubicBezTo>
                      <a:pt x="17" y="28"/>
                      <a:pt x="18" y="28"/>
                      <a:pt x="19" y="28"/>
                    </a:cubicBezTo>
                    <a:cubicBezTo>
                      <a:pt x="20" y="28"/>
                      <a:pt x="20" y="27"/>
                      <a:pt x="20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4"/>
                      <a:pt x="22" y="24"/>
                      <a:pt x="23" y="24"/>
                    </a:cubicBezTo>
                    <a:cubicBezTo>
                      <a:pt x="23" y="25"/>
                      <a:pt x="24" y="25"/>
                      <a:pt x="25" y="24"/>
                    </a:cubicBezTo>
                    <a:cubicBezTo>
                      <a:pt x="26" y="23"/>
                      <a:pt x="26" y="22"/>
                      <a:pt x="25" y="21"/>
                    </a:cubicBezTo>
                    <a:cubicBezTo>
                      <a:pt x="25" y="21"/>
                      <a:pt x="25" y="20"/>
                      <a:pt x="25" y="19"/>
                    </a:cubicBezTo>
                    <a:cubicBezTo>
                      <a:pt x="25" y="19"/>
                      <a:pt x="26" y="19"/>
                      <a:pt x="27" y="19"/>
                    </a:cubicBezTo>
                    <a:cubicBezTo>
                      <a:pt x="28" y="19"/>
                      <a:pt x="28" y="18"/>
                      <a:pt x="29" y="17"/>
                    </a:cubicBezTo>
                    <a:cubicBezTo>
                      <a:pt x="29" y="16"/>
                      <a:pt x="28" y="15"/>
                      <a:pt x="28" y="15"/>
                    </a:cubicBezTo>
                    <a:cubicBezTo>
                      <a:pt x="27" y="15"/>
                      <a:pt x="26" y="14"/>
                      <a:pt x="26" y="13"/>
                    </a:cubicBezTo>
                    <a:cubicBezTo>
                      <a:pt x="26" y="13"/>
                      <a:pt x="27" y="12"/>
                      <a:pt x="27" y="12"/>
                    </a:cubicBezTo>
                    <a:cubicBezTo>
                      <a:pt x="28" y="12"/>
                      <a:pt x="28" y="11"/>
                      <a:pt x="28" y="10"/>
                    </a:cubicBezTo>
                    <a:cubicBezTo>
                      <a:pt x="28" y="9"/>
                      <a:pt x="27" y="8"/>
                      <a:pt x="26" y="8"/>
                    </a:cubicBezTo>
                    <a:cubicBezTo>
                      <a:pt x="26" y="9"/>
                      <a:pt x="24" y="8"/>
                      <a:pt x="24" y="7"/>
                    </a:cubicBezTo>
                    <a:cubicBezTo>
                      <a:pt x="24" y="7"/>
                      <a:pt x="24" y="6"/>
                      <a:pt x="25" y="6"/>
                    </a:cubicBezTo>
                    <a:cubicBezTo>
                      <a:pt x="25" y="5"/>
                      <a:pt x="25" y="4"/>
                      <a:pt x="24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1" y="4"/>
                      <a:pt x="20" y="4"/>
                      <a:pt x="19" y="3"/>
                    </a:cubicBezTo>
                    <a:cubicBezTo>
                      <a:pt x="19" y="3"/>
                      <a:pt x="19" y="2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2"/>
                      <a:pt x="14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1"/>
                      <a:pt x="8" y="2"/>
                      <a:pt x="9" y="2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lose/>
                    <a:moveTo>
                      <a:pt x="12" y="6"/>
                    </a:moveTo>
                    <a:cubicBezTo>
                      <a:pt x="16" y="5"/>
                      <a:pt x="21" y="7"/>
                      <a:pt x="22" y="12"/>
                    </a:cubicBezTo>
                    <a:cubicBezTo>
                      <a:pt x="24" y="16"/>
                      <a:pt x="21" y="21"/>
                      <a:pt x="17" y="22"/>
                    </a:cubicBezTo>
                    <a:cubicBezTo>
                      <a:pt x="13" y="23"/>
                      <a:pt x="8" y="21"/>
                      <a:pt x="6" y="17"/>
                    </a:cubicBezTo>
                    <a:cubicBezTo>
                      <a:pt x="5" y="12"/>
                      <a:pt x="7" y="8"/>
                      <a:pt x="1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103" name="组合 102"/>
          <p:cNvGrpSpPr/>
          <p:nvPr/>
        </p:nvGrpSpPr>
        <p:grpSpPr>
          <a:xfrm>
            <a:off x="7985466" y="3849513"/>
            <a:ext cx="663125" cy="663125"/>
            <a:chOff x="8125599" y="1434035"/>
            <a:chExt cx="2036802" cy="2036802"/>
          </a:xfrm>
        </p:grpSpPr>
        <p:sp>
          <p:nvSpPr>
            <p:cNvPr id="104" name="椭圆 103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Freeform 9"/>
            <p:cNvSpPr>
              <a:spLocks noEditPoints="1"/>
            </p:cNvSpPr>
            <p:nvPr/>
          </p:nvSpPr>
          <p:spPr bwMode="auto">
            <a:xfrm rot="19469485">
              <a:off x="8577909" y="1818269"/>
              <a:ext cx="1162163" cy="1238355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0215992" y="3771407"/>
            <a:ext cx="663125" cy="663125"/>
            <a:chOff x="8125599" y="1434035"/>
            <a:chExt cx="2036802" cy="2036802"/>
          </a:xfrm>
        </p:grpSpPr>
        <p:sp>
          <p:nvSpPr>
            <p:cNvPr id="107" name="椭圆 106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2589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1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2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7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9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20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27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28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3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35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36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1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4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4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 animBg="1"/>
          <p:bldP spid="86" grpId="0"/>
          <p:bldP spid="87" grpId="0"/>
          <p:bldP spid="88" grpId="0"/>
          <p:bldP spid="89" grpId="0"/>
          <p:bldP spid="90" grpId="0"/>
          <p:bldP spid="10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7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2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 animBg="1"/>
          <p:bldP spid="86" grpId="0"/>
          <p:bldP spid="87" grpId="0"/>
          <p:bldP spid="88" grpId="0"/>
          <p:bldP spid="89" grpId="0"/>
          <p:bldP spid="90" grpId="0"/>
          <p:bldP spid="109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实现步骤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肘形连接符 22"/>
          <p:cNvCxnSpPr>
            <a:stCxn id="25" idx="6"/>
            <a:endCxn id="50" idx="2"/>
          </p:cNvCxnSpPr>
          <p:nvPr/>
        </p:nvCxnSpPr>
        <p:spPr>
          <a:xfrm>
            <a:off x="4899620" y="2088460"/>
            <a:ext cx="5359962" cy="1096970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4143620" y="1710460"/>
            <a:ext cx="756000" cy="756000"/>
            <a:chOff x="4534974" y="2492893"/>
            <a:chExt cx="756000" cy="756000"/>
          </a:xfrm>
        </p:grpSpPr>
        <p:sp>
          <p:nvSpPr>
            <p:cNvPr id="25" name="椭圆 24"/>
            <p:cNvSpPr/>
            <p:nvPr/>
          </p:nvSpPr>
          <p:spPr>
            <a:xfrm>
              <a:off x="4534974" y="2492893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687974" y="2629656"/>
              <a:ext cx="450000" cy="434596"/>
              <a:chOff x="5512720" y="2152017"/>
              <a:chExt cx="583915" cy="496874"/>
            </a:xfrm>
          </p:grpSpPr>
          <p:sp>
            <p:nvSpPr>
              <p:cNvPr id="27" name="Freeform 159"/>
              <p:cNvSpPr>
                <a:spLocks/>
              </p:cNvSpPr>
              <p:nvPr/>
            </p:nvSpPr>
            <p:spPr bwMode="auto">
              <a:xfrm>
                <a:off x="5574376" y="2246314"/>
                <a:ext cx="460603" cy="402577"/>
              </a:xfrm>
              <a:custGeom>
                <a:avLst/>
                <a:gdLst>
                  <a:gd name="T0" fmla="*/ 29 w 54"/>
                  <a:gd name="T1" fmla="*/ 1 h 47"/>
                  <a:gd name="T2" fmla="*/ 24 w 54"/>
                  <a:gd name="T3" fmla="*/ 1 h 47"/>
                  <a:gd name="T4" fmla="*/ 2 w 54"/>
                  <a:gd name="T5" fmla="*/ 15 h 47"/>
                  <a:gd name="T6" fmla="*/ 0 w 54"/>
                  <a:gd name="T7" fmla="*/ 20 h 47"/>
                  <a:gd name="T8" fmla="*/ 0 w 54"/>
                  <a:gd name="T9" fmla="*/ 44 h 47"/>
                  <a:gd name="T10" fmla="*/ 3 w 54"/>
                  <a:gd name="T11" fmla="*/ 47 h 47"/>
                  <a:gd name="T12" fmla="*/ 13 w 54"/>
                  <a:gd name="T13" fmla="*/ 47 h 47"/>
                  <a:gd name="T14" fmla="*/ 16 w 54"/>
                  <a:gd name="T15" fmla="*/ 44 h 47"/>
                  <a:gd name="T16" fmla="*/ 16 w 54"/>
                  <a:gd name="T17" fmla="*/ 27 h 47"/>
                  <a:gd name="T18" fmla="*/ 19 w 54"/>
                  <a:gd name="T19" fmla="*/ 24 h 47"/>
                  <a:gd name="T20" fmla="*/ 35 w 54"/>
                  <a:gd name="T21" fmla="*/ 24 h 47"/>
                  <a:gd name="T22" fmla="*/ 38 w 54"/>
                  <a:gd name="T23" fmla="*/ 27 h 47"/>
                  <a:gd name="T24" fmla="*/ 38 w 54"/>
                  <a:gd name="T25" fmla="*/ 44 h 47"/>
                  <a:gd name="T26" fmla="*/ 41 w 54"/>
                  <a:gd name="T27" fmla="*/ 47 h 47"/>
                  <a:gd name="T28" fmla="*/ 51 w 54"/>
                  <a:gd name="T29" fmla="*/ 47 h 47"/>
                  <a:gd name="T30" fmla="*/ 54 w 54"/>
                  <a:gd name="T31" fmla="*/ 44 h 47"/>
                  <a:gd name="T32" fmla="*/ 54 w 54"/>
                  <a:gd name="T33" fmla="*/ 20 h 47"/>
                  <a:gd name="T34" fmla="*/ 52 w 54"/>
                  <a:gd name="T35" fmla="*/ 16 h 47"/>
                  <a:gd name="T36" fmla="*/ 29 w 54"/>
                  <a:gd name="T37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47">
                    <a:moveTo>
                      <a:pt x="29" y="1"/>
                    </a:moveTo>
                    <a:cubicBezTo>
                      <a:pt x="28" y="0"/>
                      <a:pt x="25" y="0"/>
                      <a:pt x="24" y="1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0" y="18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7"/>
                      <a:pt x="3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4" y="47"/>
                      <a:pt x="16" y="46"/>
                      <a:pt x="16" y="44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6"/>
                      <a:pt x="17" y="24"/>
                      <a:pt x="19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4"/>
                      <a:pt x="38" y="26"/>
                      <a:pt x="38" y="27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46"/>
                      <a:pt x="39" y="47"/>
                      <a:pt x="41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3" y="47"/>
                      <a:pt x="54" y="46"/>
                      <a:pt x="54" y="44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3" y="17"/>
                      <a:pt x="52" y="16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/>
              </a:p>
            </p:txBody>
          </p:sp>
          <p:sp>
            <p:nvSpPr>
              <p:cNvPr id="28" name="Freeform 160"/>
              <p:cNvSpPr>
                <a:spLocks/>
              </p:cNvSpPr>
              <p:nvPr/>
            </p:nvSpPr>
            <p:spPr bwMode="auto">
              <a:xfrm>
                <a:off x="5512720" y="2152017"/>
                <a:ext cx="583915" cy="224863"/>
              </a:xfrm>
              <a:custGeom>
                <a:avLst/>
                <a:gdLst>
                  <a:gd name="T0" fmla="*/ 64 w 68"/>
                  <a:gd name="T1" fmla="*/ 20 h 26"/>
                  <a:gd name="T2" fmla="*/ 61 w 68"/>
                  <a:gd name="T3" fmla="*/ 15 h 26"/>
                  <a:gd name="T4" fmla="*/ 61 w 68"/>
                  <a:gd name="T5" fmla="*/ 10 h 26"/>
                  <a:gd name="T6" fmla="*/ 58 w 68"/>
                  <a:gd name="T7" fmla="*/ 7 h 26"/>
                  <a:gd name="T8" fmla="*/ 57 w 68"/>
                  <a:gd name="T9" fmla="*/ 7 h 26"/>
                  <a:gd name="T10" fmla="*/ 54 w 68"/>
                  <a:gd name="T11" fmla="*/ 10 h 26"/>
                  <a:gd name="T12" fmla="*/ 54 w 68"/>
                  <a:gd name="T13" fmla="*/ 10 h 26"/>
                  <a:gd name="T14" fmla="*/ 52 w 68"/>
                  <a:gd name="T15" fmla="*/ 12 h 26"/>
                  <a:gd name="T16" fmla="*/ 36 w 68"/>
                  <a:gd name="T17" fmla="*/ 1 h 26"/>
                  <a:gd name="T18" fmla="*/ 33 w 68"/>
                  <a:gd name="T19" fmla="*/ 0 h 26"/>
                  <a:gd name="T20" fmla="*/ 30 w 68"/>
                  <a:gd name="T21" fmla="*/ 1 h 26"/>
                  <a:gd name="T22" fmla="*/ 2 w 68"/>
                  <a:gd name="T23" fmla="*/ 20 h 26"/>
                  <a:gd name="T24" fmla="*/ 1 w 68"/>
                  <a:gd name="T25" fmla="*/ 24 h 26"/>
                  <a:gd name="T26" fmla="*/ 5 w 68"/>
                  <a:gd name="T27" fmla="*/ 24 h 26"/>
                  <a:gd name="T28" fmla="*/ 31 w 68"/>
                  <a:gd name="T29" fmla="*/ 7 h 26"/>
                  <a:gd name="T30" fmla="*/ 36 w 68"/>
                  <a:gd name="T31" fmla="*/ 7 h 26"/>
                  <a:gd name="T32" fmla="*/ 63 w 68"/>
                  <a:gd name="T33" fmla="*/ 25 h 26"/>
                  <a:gd name="T34" fmla="*/ 67 w 68"/>
                  <a:gd name="T35" fmla="*/ 25 h 26"/>
                  <a:gd name="T36" fmla="*/ 66 w 68"/>
                  <a:gd name="T37" fmla="*/ 21 h 26"/>
                  <a:gd name="T38" fmla="*/ 64 w 68"/>
                  <a:gd name="T39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8" h="26">
                    <a:moveTo>
                      <a:pt x="64" y="20"/>
                    </a:moveTo>
                    <a:cubicBezTo>
                      <a:pt x="62" y="19"/>
                      <a:pt x="61" y="17"/>
                      <a:pt x="61" y="15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1" y="8"/>
                      <a:pt x="60" y="7"/>
                      <a:pt x="58" y="7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6" y="7"/>
                      <a:pt x="54" y="8"/>
                      <a:pt x="54" y="1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54" y="12"/>
                      <a:pt x="53" y="13"/>
                      <a:pt x="52" y="12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3" y="0"/>
                      <a:pt x="33" y="0"/>
                    </a:cubicBezTo>
                    <a:cubicBezTo>
                      <a:pt x="33" y="0"/>
                      <a:pt x="32" y="1"/>
                      <a:pt x="30" y="1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2" y="25"/>
                      <a:pt x="3" y="25"/>
                      <a:pt x="5" y="2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4" y="6"/>
                      <a:pt x="36" y="7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4" y="26"/>
                      <a:pt x="66" y="26"/>
                      <a:pt x="67" y="25"/>
                    </a:cubicBezTo>
                    <a:cubicBezTo>
                      <a:pt x="68" y="24"/>
                      <a:pt x="67" y="22"/>
                      <a:pt x="66" y="21"/>
                    </a:cubicBezTo>
                    <a:lnTo>
                      <a:pt x="6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/>
              </a:p>
            </p:txBody>
          </p:sp>
        </p:grpSp>
      </p:grpSp>
      <p:cxnSp>
        <p:nvCxnSpPr>
          <p:cNvPr id="29" name="肘形连接符 28"/>
          <p:cNvCxnSpPr>
            <a:stCxn id="31" idx="6"/>
            <a:endCxn id="52" idx="2"/>
          </p:cNvCxnSpPr>
          <p:nvPr/>
        </p:nvCxnSpPr>
        <p:spPr>
          <a:xfrm>
            <a:off x="4899620" y="4275092"/>
            <a:ext cx="2891928" cy="531731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4143620" y="3897092"/>
            <a:ext cx="756000" cy="756000"/>
            <a:chOff x="4534974" y="4368345"/>
            <a:chExt cx="756000" cy="756000"/>
          </a:xfrm>
        </p:grpSpPr>
        <p:sp>
          <p:nvSpPr>
            <p:cNvPr id="31" name="椭圆 30"/>
            <p:cNvSpPr/>
            <p:nvPr/>
          </p:nvSpPr>
          <p:spPr>
            <a:xfrm>
              <a:off x="4534974" y="4368345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Freeform 277"/>
            <p:cNvSpPr>
              <a:spLocks noEditPoints="1"/>
            </p:cNvSpPr>
            <p:nvPr/>
          </p:nvSpPr>
          <p:spPr bwMode="auto">
            <a:xfrm>
              <a:off x="4725418" y="4490152"/>
              <a:ext cx="383972" cy="455826"/>
            </a:xfrm>
            <a:custGeom>
              <a:avLst/>
              <a:gdLst>
                <a:gd name="T0" fmla="*/ 62 w 72"/>
                <a:gd name="T1" fmla="*/ 33 h 86"/>
                <a:gd name="T2" fmla="*/ 57 w 72"/>
                <a:gd name="T3" fmla="*/ 33 h 86"/>
                <a:gd name="T4" fmla="*/ 57 w 72"/>
                <a:gd name="T5" fmla="*/ 19 h 86"/>
                <a:gd name="T6" fmla="*/ 38 w 72"/>
                <a:gd name="T7" fmla="*/ 0 h 86"/>
                <a:gd name="T8" fmla="*/ 34 w 72"/>
                <a:gd name="T9" fmla="*/ 0 h 86"/>
                <a:gd name="T10" fmla="*/ 15 w 72"/>
                <a:gd name="T11" fmla="*/ 19 h 86"/>
                <a:gd name="T12" fmla="*/ 15 w 72"/>
                <a:gd name="T13" fmla="*/ 33 h 86"/>
                <a:gd name="T14" fmla="*/ 10 w 72"/>
                <a:gd name="T15" fmla="*/ 33 h 86"/>
                <a:gd name="T16" fmla="*/ 0 w 72"/>
                <a:gd name="T17" fmla="*/ 43 h 86"/>
                <a:gd name="T18" fmla="*/ 0 w 72"/>
                <a:gd name="T19" fmla="*/ 76 h 86"/>
                <a:gd name="T20" fmla="*/ 10 w 72"/>
                <a:gd name="T21" fmla="*/ 86 h 86"/>
                <a:gd name="T22" fmla="*/ 62 w 72"/>
                <a:gd name="T23" fmla="*/ 86 h 86"/>
                <a:gd name="T24" fmla="*/ 72 w 72"/>
                <a:gd name="T25" fmla="*/ 76 h 86"/>
                <a:gd name="T26" fmla="*/ 72 w 72"/>
                <a:gd name="T27" fmla="*/ 43 h 86"/>
                <a:gd name="T28" fmla="*/ 62 w 72"/>
                <a:gd name="T29" fmla="*/ 33 h 86"/>
                <a:gd name="T30" fmla="*/ 42 w 72"/>
                <a:gd name="T31" fmla="*/ 78 h 86"/>
                <a:gd name="T32" fmla="*/ 31 w 72"/>
                <a:gd name="T33" fmla="*/ 78 h 86"/>
                <a:gd name="T34" fmla="*/ 32 w 72"/>
                <a:gd name="T35" fmla="*/ 64 h 86"/>
                <a:gd name="T36" fmla="*/ 29 w 72"/>
                <a:gd name="T37" fmla="*/ 58 h 86"/>
                <a:gd name="T38" fmla="*/ 36 w 72"/>
                <a:gd name="T39" fmla="*/ 51 h 86"/>
                <a:gd name="T40" fmla="*/ 43 w 72"/>
                <a:gd name="T41" fmla="*/ 58 h 86"/>
                <a:gd name="T42" fmla="*/ 40 w 72"/>
                <a:gd name="T43" fmla="*/ 64 h 86"/>
                <a:gd name="T44" fmla="*/ 42 w 72"/>
                <a:gd name="T45" fmla="*/ 78 h 86"/>
                <a:gd name="T46" fmla="*/ 50 w 72"/>
                <a:gd name="T47" fmla="*/ 33 h 86"/>
                <a:gd name="T48" fmla="*/ 22 w 72"/>
                <a:gd name="T49" fmla="*/ 33 h 86"/>
                <a:gd name="T50" fmla="*/ 22 w 72"/>
                <a:gd name="T51" fmla="*/ 19 h 86"/>
                <a:gd name="T52" fmla="*/ 34 w 72"/>
                <a:gd name="T53" fmla="*/ 7 h 86"/>
                <a:gd name="T54" fmla="*/ 38 w 72"/>
                <a:gd name="T55" fmla="*/ 7 h 86"/>
                <a:gd name="T56" fmla="*/ 50 w 72"/>
                <a:gd name="T57" fmla="*/ 19 h 86"/>
                <a:gd name="T58" fmla="*/ 50 w 72"/>
                <a:gd name="T5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2" h="86">
                  <a:moveTo>
                    <a:pt x="62" y="33"/>
                  </a:moveTo>
                  <a:cubicBezTo>
                    <a:pt x="57" y="33"/>
                    <a:pt x="57" y="33"/>
                    <a:pt x="57" y="33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9"/>
                    <a:pt x="49" y="0"/>
                    <a:pt x="38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4" y="0"/>
                    <a:pt x="15" y="9"/>
                    <a:pt x="15" y="19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5" y="33"/>
                    <a:pt x="0" y="37"/>
                    <a:pt x="0" y="4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5" y="86"/>
                    <a:pt x="10" y="86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8" y="86"/>
                    <a:pt x="72" y="81"/>
                    <a:pt x="72" y="76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37"/>
                    <a:pt x="68" y="33"/>
                    <a:pt x="62" y="33"/>
                  </a:cubicBezTo>
                  <a:close/>
                  <a:moveTo>
                    <a:pt x="42" y="78"/>
                  </a:moveTo>
                  <a:cubicBezTo>
                    <a:pt x="31" y="78"/>
                    <a:pt x="31" y="78"/>
                    <a:pt x="31" y="7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0" y="63"/>
                    <a:pt x="29" y="60"/>
                    <a:pt x="29" y="58"/>
                  </a:cubicBezTo>
                  <a:cubicBezTo>
                    <a:pt x="29" y="54"/>
                    <a:pt x="32" y="51"/>
                    <a:pt x="36" y="51"/>
                  </a:cubicBezTo>
                  <a:cubicBezTo>
                    <a:pt x="40" y="51"/>
                    <a:pt x="43" y="54"/>
                    <a:pt x="43" y="58"/>
                  </a:cubicBezTo>
                  <a:cubicBezTo>
                    <a:pt x="43" y="60"/>
                    <a:pt x="42" y="63"/>
                    <a:pt x="40" y="64"/>
                  </a:cubicBezTo>
                  <a:lnTo>
                    <a:pt x="42" y="78"/>
                  </a:lnTo>
                  <a:close/>
                  <a:moveTo>
                    <a:pt x="50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8" y="7"/>
                    <a:pt x="3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5" y="7"/>
                    <a:pt x="50" y="13"/>
                    <a:pt x="50" y="19"/>
                  </a:cubicBezTo>
                  <a:lnTo>
                    <a:pt x="50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3" name="肘形连接符 32"/>
          <p:cNvCxnSpPr>
            <a:stCxn id="35" idx="6"/>
            <a:endCxn id="51" idx="2"/>
          </p:cNvCxnSpPr>
          <p:nvPr/>
        </p:nvCxnSpPr>
        <p:spPr>
          <a:xfrm>
            <a:off x="4899620" y="3181776"/>
            <a:ext cx="4125946" cy="985073"/>
          </a:xfrm>
          <a:prstGeom prst="bentConnector3">
            <a:avLst>
              <a:gd name="adj1" fmla="val 50000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143620" y="2803776"/>
            <a:ext cx="756000" cy="756000"/>
            <a:chOff x="4534974" y="3430619"/>
            <a:chExt cx="756000" cy="756000"/>
          </a:xfrm>
        </p:grpSpPr>
        <p:sp>
          <p:nvSpPr>
            <p:cNvPr id="35" name="椭圆 34"/>
            <p:cNvSpPr/>
            <p:nvPr/>
          </p:nvSpPr>
          <p:spPr>
            <a:xfrm>
              <a:off x="4534974" y="3430619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36" name="Group 92"/>
            <p:cNvGrpSpPr/>
            <p:nvPr/>
          </p:nvGrpSpPr>
          <p:grpSpPr>
            <a:xfrm>
              <a:off x="4688410" y="3660828"/>
              <a:ext cx="474528" cy="295582"/>
              <a:chOff x="5172076" y="1938338"/>
              <a:chExt cx="471488" cy="2936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5172076" y="1938338"/>
                <a:ext cx="471488" cy="293688"/>
              </a:xfrm>
              <a:custGeom>
                <a:avLst/>
                <a:gdLst>
                  <a:gd name="T0" fmla="*/ 113 w 125"/>
                  <a:gd name="T1" fmla="*/ 18 h 78"/>
                  <a:gd name="T2" fmla="*/ 113 w 125"/>
                  <a:gd name="T3" fmla="*/ 0 h 78"/>
                  <a:gd name="T4" fmla="*/ 0 w 125"/>
                  <a:gd name="T5" fmla="*/ 0 h 78"/>
                  <a:gd name="T6" fmla="*/ 0 w 125"/>
                  <a:gd name="T7" fmla="*/ 78 h 78"/>
                  <a:gd name="T8" fmla="*/ 113 w 125"/>
                  <a:gd name="T9" fmla="*/ 78 h 78"/>
                  <a:gd name="T10" fmla="*/ 113 w 125"/>
                  <a:gd name="T11" fmla="*/ 60 h 78"/>
                  <a:gd name="T12" fmla="*/ 125 w 125"/>
                  <a:gd name="T13" fmla="*/ 54 h 78"/>
                  <a:gd name="T14" fmla="*/ 125 w 125"/>
                  <a:gd name="T15" fmla="*/ 26 h 78"/>
                  <a:gd name="T16" fmla="*/ 113 w 125"/>
                  <a:gd name="T17" fmla="*/ 18 h 78"/>
                  <a:gd name="T18" fmla="*/ 104 w 125"/>
                  <a:gd name="T19" fmla="*/ 69 h 78"/>
                  <a:gd name="T20" fmla="*/ 10 w 125"/>
                  <a:gd name="T21" fmla="*/ 69 h 78"/>
                  <a:gd name="T22" fmla="*/ 10 w 125"/>
                  <a:gd name="T23" fmla="*/ 10 h 78"/>
                  <a:gd name="T24" fmla="*/ 104 w 125"/>
                  <a:gd name="T25" fmla="*/ 10 h 78"/>
                  <a:gd name="T26" fmla="*/ 104 w 125"/>
                  <a:gd name="T27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78">
                    <a:moveTo>
                      <a:pt x="113" y="18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60"/>
                      <a:pt x="113" y="60"/>
                      <a:pt x="113" y="60"/>
                    </a:cubicBezTo>
                    <a:cubicBezTo>
                      <a:pt x="117" y="60"/>
                      <a:pt x="125" y="61"/>
                      <a:pt x="125" y="54"/>
                    </a:cubicBezTo>
                    <a:cubicBezTo>
                      <a:pt x="125" y="26"/>
                      <a:pt x="125" y="26"/>
                      <a:pt x="125" y="26"/>
                    </a:cubicBezTo>
                    <a:cubicBezTo>
                      <a:pt x="125" y="17"/>
                      <a:pt x="116" y="18"/>
                      <a:pt x="113" y="18"/>
                    </a:cubicBezTo>
                    <a:close/>
                    <a:moveTo>
                      <a:pt x="104" y="69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4" y="10"/>
                      <a:pt x="104" y="10"/>
                      <a:pt x="104" y="10"/>
                    </a:cubicBez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  <p:sp>
            <p:nvSpPr>
              <p:cNvPr id="38" name="Rectangle 9"/>
              <p:cNvSpPr>
                <a:spLocks noChangeArrowheads="1"/>
              </p:cNvSpPr>
              <p:nvPr/>
            </p:nvSpPr>
            <p:spPr bwMode="auto">
              <a:xfrm>
                <a:off x="5235576" y="2001838"/>
                <a:ext cx="90488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  <p:sp>
            <p:nvSpPr>
              <p:cNvPr id="39" name="Rectangle 10"/>
              <p:cNvSpPr>
                <a:spLocks noChangeArrowheads="1"/>
              </p:cNvSpPr>
              <p:nvPr/>
            </p:nvSpPr>
            <p:spPr bwMode="auto">
              <a:xfrm>
                <a:off x="5341938" y="2001838"/>
                <a:ext cx="85725" cy="1666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3"/>
              </a:p>
            </p:txBody>
          </p:sp>
        </p:grpSp>
      </p:grpSp>
      <p:cxnSp>
        <p:nvCxnSpPr>
          <p:cNvPr id="40" name="直接连接符 39"/>
          <p:cNvCxnSpPr>
            <a:endCxn id="42" idx="6"/>
          </p:cNvCxnSpPr>
          <p:nvPr/>
        </p:nvCxnSpPr>
        <p:spPr>
          <a:xfrm flipH="1" flipV="1">
            <a:off x="4899620" y="5368407"/>
            <a:ext cx="128008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4143620" y="4990407"/>
            <a:ext cx="756000" cy="756000"/>
            <a:chOff x="4534974" y="5306072"/>
            <a:chExt cx="756000" cy="756000"/>
          </a:xfrm>
        </p:grpSpPr>
        <p:sp>
          <p:nvSpPr>
            <p:cNvPr id="42" name="椭圆 41"/>
            <p:cNvSpPr/>
            <p:nvPr/>
          </p:nvSpPr>
          <p:spPr>
            <a:xfrm>
              <a:off x="4534974" y="5306072"/>
              <a:ext cx="756000" cy="75600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3" name="Group 9"/>
            <p:cNvGrpSpPr/>
            <p:nvPr/>
          </p:nvGrpSpPr>
          <p:grpSpPr>
            <a:xfrm>
              <a:off x="4659950" y="5504420"/>
              <a:ext cx="516045" cy="382660"/>
              <a:chOff x="4572000" y="3414713"/>
              <a:chExt cx="374651" cy="277813"/>
            </a:xfrm>
            <a:solidFill>
              <a:schemeClr val="bg1"/>
            </a:solidFill>
          </p:grpSpPr>
          <p:sp>
            <p:nvSpPr>
              <p:cNvPr id="44" name="Freeform 17"/>
              <p:cNvSpPr>
                <a:spLocks/>
              </p:cNvSpPr>
              <p:nvPr/>
            </p:nvSpPr>
            <p:spPr bwMode="auto">
              <a:xfrm>
                <a:off x="4713288" y="3481388"/>
                <a:ext cx="233363" cy="211138"/>
              </a:xfrm>
              <a:custGeom>
                <a:avLst/>
                <a:gdLst>
                  <a:gd name="T0" fmla="*/ 89 w 89"/>
                  <a:gd name="T1" fmla="*/ 33 h 81"/>
                  <a:gd name="T2" fmla="*/ 43 w 89"/>
                  <a:gd name="T3" fmla="*/ 0 h 81"/>
                  <a:gd name="T4" fmla="*/ 40 w 89"/>
                  <a:gd name="T5" fmla="*/ 1 h 81"/>
                  <a:gd name="T6" fmla="*/ 43 w 89"/>
                  <a:gd name="T7" fmla="*/ 11 h 81"/>
                  <a:gd name="T8" fmla="*/ 0 w 89"/>
                  <a:gd name="T9" fmla="*/ 44 h 81"/>
                  <a:gd name="T10" fmla="*/ 0 w 89"/>
                  <a:gd name="T11" fmla="*/ 44 h 81"/>
                  <a:gd name="T12" fmla="*/ 40 w 89"/>
                  <a:gd name="T13" fmla="*/ 65 h 81"/>
                  <a:gd name="T14" fmla="*/ 74 w 89"/>
                  <a:gd name="T15" fmla="*/ 81 h 81"/>
                  <a:gd name="T16" fmla="*/ 64 w 89"/>
                  <a:gd name="T17" fmla="*/ 62 h 81"/>
                  <a:gd name="T18" fmla="*/ 89 w 89"/>
                  <a:gd name="T19" fmla="*/ 33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9" h="81">
                    <a:moveTo>
                      <a:pt x="89" y="33"/>
                    </a:moveTo>
                    <a:cubicBezTo>
                      <a:pt x="89" y="15"/>
                      <a:pt x="68" y="0"/>
                      <a:pt x="43" y="0"/>
                    </a:cubicBezTo>
                    <a:cubicBezTo>
                      <a:pt x="42" y="0"/>
                      <a:pt x="41" y="1"/>
                      <a:pt x="40" y="1"/>
                    </a:cubicBezTo>
                    <a:cubicBezTo>
                      <a:pt x="42" y="4"/>
                      <a:pt x="43" y="8"/>
                      <a:pt x="43" y="11"/>
                    </a:cubicBezTo>
                    <a:cubicBezTo>
                      <a:pt x="43" y="29"/>
                      <a:pt x="24" y="43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" y="56"/>
                      <a:pt x="21" y="64"/>
                      <a:pt x="40" y="65"/>
                    </a:cubicBezTo>
                    <a:cubicBezTo>
                      <a:pt x="53" y="75"/>
                      <a:pt x="74" y="81"/>
                      <a:pt x="74" y="81"/>
                    </a:cubicBezTo>
                    <a:cubicBezTo>
                      <a:pt x="64" y="72"/>
                      <a:pt x="63" y="65"/>
                      <a:pt x="64" y="62"/>
                    </a:cubicBezTo>
                    <a:cubicBezTo>
                      <a:pt x="79" y="56"/>
                      <a:pt x="89" y="46"/>
                      <a:pt x="89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45" name="Freeform 18"/>
              <p:cNvSpPr>
                <a:spLocks/>
              </p:cNvSpPr>
              <p:nvPr/>
            </p:nvSpPr>
            <p:spPr bwMode="auto">
              <a:xfrm>
                <a:off x="4572000" y="3414713"/>
                <a:ext cx="241300" cy="209550"/>
              </a:xfrm>
              <a:custGeom>
                <a:avLst/>
                <a:gdLst>
                  <a:gd name="T0" fmla="*/ 89 w 92"/>
                  <a:gd name="T1" fmla="*/ 21 h 80"/>
                  <a:gd name="T2" fmla="*/ 46 w 92"/>
                  <a:gd name="T3" fmla="*/ 0 h 80"/>
                  <a:gd name="T4" fmla="*/ 0 w 92"/>
                  <a:gd name="T5" fmla="*/ 32 h 80"/>
                  <a:gd name="T6" fmla="*/ 25 w 92"/>
                  <a:gd name="T7" fmla="*/ 61 h 80"/>
                  <a:gd name="T8" fmla="*/ 14 w 92"/>
                  <a:gd name="T9" fmla="*/ 80 h 80"/>
                  <a:gd name="T10" fmla="*/ 48 w 92"/>
                  <a:gd name="T11" fmla="*/ 65 h 80"/>
                  <a:gd name="T12" fmla="*/ 49 w 92"/>
                  <a:gd name="T13" fmla="*/ 64 h 80"/>
                  <a:gd name="T14" fmla="*/ 92 w 92"/>
                  <a:gd name="T15" fmla="*/ 32 h 80"/>
                  <a:gd name="T16" fmla="*/ 89 w 92"/>
                  <a:gd name="T17" fmla="*/ 21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" h="80">
                    <a:moveTo>
                      <a:pt x="89" y="21"/>
                    </a:moveTo>
                    <a:cubicBezTo>
                      <a:pt x="83" y="9"/>
                      <a:pt x="66" y="0"/>
                      <a:pt x="46" y="0"/>
                    </a:cubicBezTo>
                    <a:cubicBezTo>
                      <a:pt x="20" y="0"/>
                      <a:pt x="0" y="14"/>
                      <a:pt x="0" y="32"/>
                    </a:cubicBezTo>
                    <a:cubicBezTo>
                      <a:pt x="0" y="45"/>
                      <a:pt x="10" y="56"/>
                      <a:pt x="25" y="61"/>
                    </a:cubicBezTo>
                    <a:cubicBezTo>
                      <a:pt x="26" y="65"/>
                      <a:pt x="25" y="71"/>
                      <a:pt x="14" y="80"/>
                    </a:cubicBezTo>
                    <a:cubicBezTo>
                      <a:pt x="14" y="80"/>
                      <a:pt x="36" y="75"/>
                      <a:pt x="48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73" y="63"/>
                      <a:pt x="92" y="49"/>
                      <a:pt x="92" y="32"/>
                    </a:cubicBezTo>
                    <a:cubicBezTo>
                      <a:pt x="92" y="28"/>
                      <a:pt x="91" y="25"/>
                      <a:pt x="8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sp>
        <p:nvSpPr>
          <p:cNvPr id="46" name="任意多边形 45"/>
          <p:cNvSpPr/>
          <p:nvPr/>
        </p:nvSpPr>
        <p:spPr>
          <a:xfrm>
            <a:off x="9813031" y="2004588"/>
            <a:ext cx="1181100" cy="3698875"/>
          </a:xfrm>
          <a:custGeom>
            <a:avLst/>
            <a:gdLst>
              <a:gd name="connsiteX0" fmla="*/ 1176576 w 1181100"/>
              <a:gd name="connsiteY0" fmla="*/ 0 h 3698875"/>
              <a:gd name="connsiteX1" fmla="*/ 1181100 w 1181100"/>
              <a:gd name="connsiteY1" fmla="*/ 0 h 3698875"/>
              <a:gd name="connsiteX2" fmla="*/ 1181100 w 1181100"/>
              <a:gd name="connsiteY2" fmla="*/ 3698875 h 3698875"/>
              <a:gd name="connsiteX3" fmla="*/ 0 w 1181100"/>
              <a:gd name="connsiteY3" fmla="*/ 3698875 h 3698875"/>
              <a:gd name="connsiteX4" fmla="*/ 0 w 1181100"/>
              <a:gd name="connsiteY4" fmla="*/ 1735795 h 3698875"/>
              <a:gd name="connsiteX5" fmla="*/ 48924 w 1181100"/>
              <a:gd name="connsiteY5" fmla="*/ 1697678 h 3698875"/>
              <a:gd name="connsiteX6" fmla="*/ 278759 w 1181100"/>
              <a:gd name="connsiteY6" fmla="*/ 1500788 h 3698875"/>
              <a:gd name="connsiteX7" fmla="*/ 453153 w 1181100"/>
              <a:gd name="connsiteY7" fmla="*/ 1330349 h 3698875"/>
              <a:gd name="connsiteX8" fmla="*/ 510936 w 1181100"/>
              <a:gd name="connsiteY8" fmla="*/ 1369307 h 3698875"/>
              <a:gd name="connsiteX9" fmla="*/ 590551 w 1181100"/>
              <a:gd name="connsiteY9" fmla="*/ 1385380 h 3698875"/>
              <a:gd name="connsiteX10" fmla="*/ 795088 w 1181100"/>
              <a:gd name="connsiteY10" fmla="*/ 1180843 h 3698875"/>
              <a:gd name="connsiteX11" fmla="*/ 735181 w 1181100"/>
              <a:gd name="connsiteY11" fmla="*/ 1036213 h 3698875"/>
              <a:gd name="connsiteX12" fmla="*/ 717723 w 1181100"/>
              <a:gd name="connsiteY12" fmla="*/ 1024442 h 3698875"/>
              <a:gd name="connsiteX13" fmla="*/ 820291 w 1181100"/>
              <a:gd name="connsiteY13" fmla="*/ 886780 h 3698875"/>
              <a:gd name="connsiteX14" fmla="*/ 1174186 w 1181100"/>
              <a:gd name="connsiteY14" fmla="*/ 21448 h 3698875"/>
              <a:gd name="connsiteX15" fmla="*/ 1176576 w 1181100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81100" h="3698875">
                <a:moveTo>
                  <a:pt x="1176576" y="0"/>
                </a:moveTo>
                <a:lnTo>
                  <a:pt x="1181100" y="0"/>
                </a:lnTo>
                <a:lnTo>
                  <a:pt x="1181100" y="3698875"/>
                </a:lnTo>
                <a:lnTo>
                  <a:pt x="0" y="3698875"/>
                </a:lnTo>
                <a:lnTo>
                  <a:pt x="0" y="1735795"/>
                </a:lnTo>
                <a:lnTo>
                  <a:pt x="48924" y="1697678"/>
                </a:lnTo>
                <a:cubicBezTo>
                  <a:pt x="129510" y="1632743"/>
                  <a:pt x="206155" y="1567101"/>
                  <a:pt x="278759" y="1500788"/>
                </a:cubicBezTo>
                <a:lnTo>
                  <a:pt x="453153" y="1330349"/>
                </a:lnTo>
                <a:lnTo>
                  <a:pt x="510936" y="1369307"/>
                </a:lnTo>
                <a:cubicBezTo>
                  <a:pt x="535406" y="1379657"/>
                  <a:pt x="562310" y="1385380"/>
                  <a:pt x="590551" y="1385380"/>
                </a:cubicBezTo>
                <a:cubicBezTo>
                  <a:pt x="703514" y="1385380"/>
                  <a:pt x="795088" y="1293806"/>
                  <a:pt x="795088" y="1180843"/>
                </a:cubicBezTo>
                <a:cubicBezTo>
                  <a:pt x="795088" y="1124362"/>
                  <a:pt x="772195" y="1073227"/>
                  <a:pt x="735181" y="1036213"/>
                </a:cubicBezTo>
                <a:lnTo>
                  <a:pt x="717723" y="1024442"/>
                </a:lnTo>
                <a:lnTo>
                  <a:pt x="820291" y="886780"/>
                </a:lnTo>
                <a:cubicBezTo>
                  <a:pt x="1010014" y="606666"/>
                  <a:pt x="1130158" y="317479"/>
                  <a:pt x="1174186" y="21448"/>
                </a:cubicBezTo>
                <a:lnTo>
                  <a:pt x="1176576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8579015" y="3781607"/>
            <a:ext cx="1181100" cy="1921854"/>
          </a:xfrm>
          <a:custGeom>
            <a:avLst/>
            <a:gdLst>
              <a:gd name="connsiteX0" fmla="*/ 1181100 w 1181100"/>
              <a:gd name="connsiteY0" fmla="*/ 0 h 1921854"/>
              <a:gd name="connsiteX1" fmla="*/ 1181100 w 1181100"/>
              <a:gd name="connsiteY1" fmla="*/ 1921854 h 1921854"/>
              <a:gd name="connsiteX2" fmla="*/ 0 w 1181100"/>
              <a:gd name="connsiteY2" fmla="*/ 1921854 h 1921854"/>
              <a:gd name="connsiteX3" fmla="*/ 0 w 1181100"/>
              <a:gd name="connsiteY3" fmla="*/ 731966 h 1921854"/>
              <a:gd name="connsiteX4" fmla="*/ 319230 w 1181100"/>
              <a:gd name="connsiteY4" fmla="*/ 562253 h 1921854"/>
              <a:gd name="connsiteX5" fmla="*/ 425975 w 1181100"/>
              <a:gd name="connsiteY5" fmla="*/ 500289 h 1921854"/>
              <a:gd name="connsiteX6" fmla="*/ 445921 w 1181100"/>
              <a:gd name="connsiteY6" fmla="*/ 529872 h 1921854"/>
              <a:gd name="connsiteX7" fmla="*/ 590551 w 1181100"/>
              <a:gd name="connsiteY7" fmla="*/ 589779 h 1921854"/>
              <a:gd name="connsiteX8" fmla="*/ 795088 w 1181100"/>
              <a:gd name="connsiteY8" fmla="*/ 385242 h 1921854"/>
              <a:gd name="connsiteX9" fmla="*/ 779015 w 1181100"/>
              <a:gd name="connsiteY9" fmla="*/ 305627 h 1921854"/>
              <a:gd name="connsiteX10" fmla="*/ 768996 w 1181100"/>
              <a:gd name="connsiteY10" fmla="*/ 290767 h 1921854"/>
              <a:gd name="connsiteX11" fmla="*/ 952789 w 1181100"/>
              <a:gd name="connsiteY11" fmla="*/ 167545 h 1921854"/>
              <a:gd name="connsiteX12" fmla="*/ 1140954 w 1181100"/>
              <a:gd name="connsiteY12" fmla="*/ 31276 h 1921854"/>
              <a:gd name="connsiteX13" fmla="*/ 1181100 w 1181100"/>
              <a:gd name="connsiteY13" fmla="*/ 0 h 192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100" h="1921854">
                <a:moveTo>
                  <a:pt x="1181100" y="0"/>
                </a:moveTo>
                <a:lnTo>
                  <a:pt x="1181100" y="1921854"/>
                </a:lnTo>
                <a:lnTo>
                  <a:pt x="0" y="1921854"/>
                </a:lnTo>
                <a:lnTo>
                  <a:pt x="0" y="731966"/>
                </a:lnTo>
                <a:lnTo>
                  <a:pt x="319230" y="562253"/>
                </a:lnTo>
                <a:lnTo>
                  <a:pt x="425975" y="500289"/>
                </a:lnTo>
                <a:lnTo>
                  <a:pt x="445921" y="529872"/>
                </a:lnTo>
                <a:cubicBezTo>
                  <a:pt x="482935" y="566886"/>
                  <a:pt x="534069" y="589779"/>
                  <a:pt x="590551" y="589779"/>
                </a:cubicBezTo>
                <a:cubicBezTo>
                  <a:pt x="703514" y="589779"/>
                  <a:pt x="795088" y="498205"/>
                  <a:pt x="795088" y="385242"/>
                </a:cubicBezTo>
                <a:cubicBezTo>
                  <a:pt x="795088" y="357001"/>
                  <a:pt x="789365" y="330097"/>
                  <a:pt x="779015" y="305627"/>
                </a:cubicBezTo>
                <a:lnTo>
                  <a:pt x="768996" y="290767"/>
                </a:lnTo>
                <a:lnTo>
                  <a:pt x="952789" y="167545"/>
                </a:lnTo>
                <a:cubicBezTo>
                  <a:pt x="1017466" y="122501"/>
                  <a:pt x="1080201" y="77074"/>
                  <a:pt x="1140954" y="31276"/>
                </a:cubicBezTo>
                <a:lnTo>
                  <a:pt x="118110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 47"/>
          <p:cNvSpPr/>
          <p:nvPr/>
        </p:nvSpPr>
        <p:spPr>
          <a:xfrm>
            <a:off x="7344997" y="4541708"/>
            <a:ext cx="1181100" cy="1161755"/>
          </a:xfrm>
          <a:custGeom>
            <a:avLst/>
            <a:gdLst>
              <a:gd name="connsiteX0" fmla="*/ 1181100 w 1181100"/>
              <a:gd name="connsiteY0" fmla="*/ 0 h 1161755"/>
              <a:gd name="connsiteX1" fmla="*/ 1181100 w 1181100"/>
              <a:gd name="connsiteY1" fmla="*/ 1161755 h 1161755"/>
              <a:gd name="connsiteX2" fmla="*/ 0 w 1181100"/>
              <a:gd name="connsiteY2" fmla="*/ 1161755 h 1161755"/>
              <a:gd name="connsiteX3" fmla="*/ 0 w 1181100"/>
              <a:gd name="connsiteY3" fmla="*/ 517854 h 1161755"/>
              <a:gd name="connsiteX4" fmla="*/ 336342 w 1181100"/>
              <a:gd name="connsiteY4" fmla="*/ 385518 h 1161755"/>
              <a:gd name="connsiteX5" fmla="*/ 408490 w 1181100"/>
              <a:gd name="connsiteY5" fmla="*/ 354228 h 1161755"/>
              <a:gd name="connsiteX6" fmla="*/ 445921 w 1181100"/>
              <a:gd name="connsiteY6" fmla="*/ 409746 h 1161755"/>
              <a:gd name="connsiteX7" fmla="*/ 590551 w 1181100"/>
              <a:gd name="connsiteY7" fmla="*/ 469653 h 1161755"/>
              <a:gd name="connsiteX8" fmla="*/ 795088 w 1181100"/>
              <a:gd name="connsiteY8" fmla="*/ 265116 h 1161755"/>
              <a:gd name="connsiteX9" fmla="*/ 790933 w 1181100"/>
              <a:gd name="connsiteY9" fmla="*/ 223895 h 1161755"/>
              <a:gd name="connsiteX10" fmla="*/ 781056 w 1181100"/>
              <a:gd name="connsiteY10" fmla="*/ 192076 h 1161755"/>
              <a:gd name="connsiteX11" fmla="*/ 1174526 w 1181100"/>
              <a:gd name="connsiteY11" fmla="*/ 3495 h 1161755"/>
              <a:gd name="connsiteX12" fmla="*/ 1181100 w 1181100"/>
              <a:gd name="connsiteY12" fmla="*/ 0 h 1161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81100" h="1161755">
                <a:moveTo>
                  <a:pt x="1181100" y="0"/>
                </a:moveTo>
                <a:lnTo>
                  <a:pt x="1181100" y="1161755"/>
                </a:lnTo>
                <a:lnTo>
                  <a:pt x="0" y="1161755"/>
                </a:lnTo>
                <a:lnTo>
                  <a:pt x="0" y="517854"/>
                </a:lnTo>
                <a:lnTo>
                  <a:pt x="336342" y="385518"/>
                </a:lnTo>
                <a:lnTo>
                  <a:pt x="408490" y="354228"/>
                </a:lnTo>
                <a:lnTo>
                  <a:pt x="445921" y="409746"/>
                </a:lnTo>
                <a:cubicBezTo>
                  <a:pt x="482935" y="446760"/>
                  <a:pt x="534070" y="469653"/>
                  <a:pt x="590551" y="469653"/>
                </a:cubicBezTo>
                <a:cubicBezTo>
                  <a:pt x="703514" y="469653"/>
                  <a:pt x="795088" y="378079"/>
                  <a:pt x="795088" y="265116"/>
                </a:cubicBezTo>
                <a:cubicBezTo>
                  <a:pt x="795088" y="250996"/>
                  <a:pt x="793657" y="237210"/>
                  <a:pt x="790933" y="223895"/>
                </a:cubicBezTo>
                <a:lnTo>
                  <a:pt x="781056" y="192076"/>
                </a:lnTo>
                <a:lnTo>
                  <a:pt x="1174526" y="3495"/>
                </a:lnTo>
                <a:lnTo>
                  <a:pt x="118110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5355331" y="5080381"/>
            <a:ext cx="1936748" cy="623080"/>
          </a:xfrm>
          <a:custGeom>
            <a:avLst/>
            <a:gdLst>
              <a:gd name="connsiteX0" fmla="*/ 1936748 w 1936748"/>
              <a:gd name="connsiteY0" fmla="*/ 0 h 623080"/>
              <a:gd name="connsiteX1" fmla="*/ 1936748 w 1936748"/>
              <a:gd name="connsiteY1" fmla="*/ 623080 h 623080"/>
              <a:gd name="connsiteX2" fmla="*/ 0 w 1936748"/>
              <a:gd name="connsiteY2" fmla="*/ 623080 h 623080"/>
              <a:gd name="connsiteX3" fmla="*/ 0 w 1936748"/>
              <a:gd name="connsiteY3" fmla="*/ 613884 h 623080"/>
              <a:gd name="connsiteX4" fmla="*/ 352298 w 1936748"/>
              <a:gd name="connsiteY4" fmla="*/ 519526 h 623080"/>
              <a:gd name="connsiteX5" fmla="*/ 750617 w 1936748"/>
              <a:gd name="connsiteY5" fmla="*/ 403342 h 623080"/>
              <a:gd name="connsiteX6" fmla="*/ 791646 w 1936748"/>
              <a:gd name="connsiteY6" fmla="*/ 390480 h 623080"/>
              <a:gd name="connsiteX7" fmla="*/ 823745 w 1936748"/>
              <a:gd name="connsiteY7" fmla="*/ 438090 h 623080"/>
              <a:gd name="connsiteX8" fmla="*/ 968375 w 1936748"/>
              <a:gd name="connsiteY8" fmla="*/ 497997 h 623080"/>
              <a:gd name="connsiteX9" fmla="*/ 1172912 w 1936748"/>
              <a:gd name="connsiteY9" fmla="*/ 293460 h 623080"/>
              <a:gd name="connsiteX10" fmla="*/ 1170635 w 1936748"/>
              <a:gd name="connsiteY10" fmla="*/ 270869 h 623080"/>
              <a:gd name="connsiteX11" fmla="*/ 1509041 w 1936748"/>
              <a:gd name="connsiteY11" fmla="*/ 156899 h 623080"/>
              <a:gd name="connsiteX12" fmla="*/ 1868376 w 1936748"/>
              <a:gd name="connsiteY12" fmla="*/ 26902 h 623080"/>
              <a:gd name="connsiteX13" fmla="*/ 1936748 w 1936748"/>
              <a:gd name="connsiteY13" fmla="*/ 0 h 62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36748" h="623080">
                <a:moveTo>
                  <a:pt x="1936748" y="0"/>
                </a:moveTo>
                <a:lnTo>
                  <a:pt x="1936748" y="623080"/>
                </a:lnTo>
                <a:lnTo>
                  <a:pt x="0" y="623080"/>
                </a:lnTo>
                <a:lnTo>
                  <a:pt x="0" y="613884"/>
                </a:lnTo>
                <a:lnTo>
                  <a:pt x="352298" y="519526"/>
                </a:lnTo>
                <a:cubicBezTo>
                  <a:pt x="487129" y="481602"/>
                  <a:pt x="619924" y="442867"/>
                  <a:pt x="750617" y="403342"/>
                </a:cubicBezTo>
                <a:lnTo>
                  <a:pt x="791646" y="390480"/>
                </a:lnTo>
                <a:lnTo>
                  <a:pt x="823745" y="438090"/>
                </a:lnTo>
                <a:cubicBezTo>
                  <a:pt x="860759" y="475104"/>
                  <a:pt x="911894" y="497997"/>
                  <a:pt x="968375" y="497997"/>
                </a:cubicBezTo>
                <a:cubicBezTo>
                  <a:pt x="1081338" y="497997"/>
                  <a:pt x="1172912" y="406423"/>
                  <a:pt x="1172912" y="293460"/>
                </a:cubicBezTo>
                <a:lnTo>
                  <a:pt x="1170635" y="270869"/>
                </a:lnTo>
                <a:lnTo>
                  <a:pt x="1509041" y="156899"/>
                </a:lnTo>
                <a:cubicBezTo>
                  <a:pt x="1631071" y="114305"/>
                  <a:pt x="1750871" y="70965"/>
                  <a:pt x="1868376" y="26902"/>
                </a:cubicBezTo>
                <a:lnTo>
                  <a:pt x="1936748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259582" y="3041430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9025566" y="4022849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91548" y="4662823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6179706" y="5229841"/>
            <a:ext cx="288000" cy="288000"/>
          </a:xfrm>
          <a:prstGeom prst="ellipse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2991738" y="1631783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536689" y="2011760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说明，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点击输入图表的描述说明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991738" y="2733604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536689" y="3113581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2991738" y="3835425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536689" y="4215402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991738" y="4937246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536689" y="5317223"/>
            <a:ext cx="2563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点击输入图表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的描述说明，点击输入图表的描述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69121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6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9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7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75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6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35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850"/>
                            </p:stCondLst>
                            <p:childTnLst>
                              <p:par>
                                <p:cTn id="8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350"/>
                            </p:stCondLst>
                            <p:childTnLst>
                              <p:par>
                                <p:cTn id="8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850"/>
                            </p:stCondLst>
                            <p:childTnLst>
                              <p:par>
                                <p:cTn id="9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6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100"/>
                            </p:stCondLst>
                            <p:childTnLst>
                              <p:par>
                                <p:cTn id="9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6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3" grpId="1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可行性评估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598155" y="1814449"/>
            <a:ext cx="2877871" cy="363241"/>
            <a:chOff x="3249264" y="1751685"/>
            <a:chExt cx="2994025" cy="363240"/>
          </a:xfrm>
        </p:grpSpPr>
        <p:grpSp>
          <p:nvGrpSpPr>
            <p:cNvPr id="24" name="组合 23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26" name="圆角矩形 25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202A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5" name="文本框 4"/>
            <p:cNvSpPr txBox="1"/>
            <p:nvPr/>
          </p:nvSpPr>
          <p:spPr>
            <a:xfrm>
              <a:off x="5335260" y="1751685"/>
              <a:ext cx="673754" cy="363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70%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598155" y="2225515"/>
            <a:ext cx="2877871" cy="363241"/>
            <a:chOff x="3249264" y="2162753"/>
            <a:chExt cx="2994025" cy="363241"/>
          </a:xfrm>
        </p:grpSpPr>
        <p:grpSp>
          <p:nvGrpSpPr>
            <p:cNvPr id="29" name="组合 28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202A3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文本框 9"/>
            <p:cNvSpPr txBox="1"/>
            <p:nvPr/>
          </p:nvSpPr>
          <p:spPr>
            <a:xfrm>
              <a:off x="4118871" y="2162753"/>
              <a:ext cx="673754" cy="363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30%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577307" y="3688889"/>
            <a:ext cx="2894725" cy="363241"/>
            <a:chOff x="3244272" y="3932941"/>
            <a:chExt cx="3011560" cy="363240"/>
          </a:xfrm>
        </p:grpSpPr>
        <p:sp>
          <p:nvSpPr>
            <p:cNvPr id="34" name="圆角矩形 33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6" name="文本框 15"/>
            <p:cNvSpPr txBox="1"/>
            <p:nvPr/>
          </p:nvSpPr>
          <p:spPr>
            <a:xfrm>
              <a:off x="4418923" y="3932941"/>
              <a:ext cx="907694" cy="363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40%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91266" y="4090236"/>
            <a:ext cx="2877871" cy="363241"/>
            <a:chOff x="3258789" y="4324968"/>
            <a:chExt cx="2994025" cy="363239"/>
          </a:xfrm>
        </p:grpSpPr>
        <p:sp>
          <p:nvSpPr>
            <p:cNvPr id="38" name="圆角矩形 37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330858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40" name="文本框 19"/>
            <p:cNvSpPr txBox="1"/>
            <p:nvPr/>
          </p:nvSpPr>
          <p:spPr>
            <a:xfrm>
              <a:off x="5326614" y="4324968"/>
              <a:ext cx="673754" cy="363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cs typeface="Arial" panose="020B0604020202020204" pitchFamily="34" charset="0"/>
                </a:rPr>
                <a:t>60%</a:t>
              </a:r>
              <a:endParaRPr lang="zh-CN" altLang="en-US" sz="1467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32822" y="1510440"/>
            <a:ext cx="2158455" cy="2196000"/>
            <a:chOff x="471707" y="1675770"/>
            <a:chExt cx="2158455" cy="2196000"/>
          </a:xfrm>
          <a:solidFill>
            <a:srgbClr val="202A36"/>
          </a:solidFill>
        </p:grpSpPr>
        <p:grpSp>
          <p:nvGrpSpPr>
            <p:cNvPr id="42" name="组合 41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46" name="Freeform 288"/>
              <p:cNvSpPr>
                <a:spLocks/>
              </p:cNvSpPr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8" name="Freeform 291"/>
              <p:cNvSpPr>
                <a:spLocks/>
              </p:cNvSpPr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3" name="组合 42"/>
            <p:cNvGrpSpPr>
              <a:grpSpLocks noChangeAspect="1"/>
            </p:cNvGrpSpPr>
            <p:nvPr/>
          </p:nvGrpSpPr>
          <p:grpSpPr>
            <a:xfrm>
              <a:off x="1735995" y="2108076"/>
              <a:ext cx="462003" cy="468000"/>
              <a:chOff x="2665061" y="4979202"/>
              <a:chExt cx="284308" cy="288000"/>
            </a:xfrm>
            <a:grpFill/>
          </p:grpSpPr>
          <p:sp>
            <p:nvSpPr>
              <p:cNvPr id="44" name="Freeform 932"/>
              <p:cNvSpPr>
                <a:spLocks noEditPoints="1"/>
              </p:cNvSpPr>
              <p:nvPr/>
            </p:nvSpPr>
            <p:spPr bwMode="auto">
              <a:xfrm>
                <a:off x="2665061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45" name="Freeform 933"/>
              <p:cNvSpPr>
                <a:spLocks/>
              </p:cNvSpPr>
              <p:nvPr/>
            </p:nvSpPr>
            <p:spPr bwMode="auto">
              <a:xfrm>
                <a:off x="2697060" y="5013664"/>
                <a:ext cx="220308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1642897" y="3517732"/>
            <a:ext cx="2158455" cy="2196000"/>
            <a:chOff x="478903" y="4355475"/>
            <a:chExt cx="2158455" cy="2196000"/>
          </a:xfrm>
          <a:solidFill>
            <a:srgbClr val="36475C"/>
          </a:solidFill>
        </p:grpSpPr>
        <p:grpSp>
          <p:nvGrpSpPr>
            <p:cNvPr id="50" name="组合 4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55" name="Freeform 69"/>
              <p:cNvSpPr>
                <a:spLocks/>
              </p:cNvSpPr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6" name="Freeform 70"/>
              <p:cNvSpPr>
                <a:spLocks/>
              </p:cNvSpPr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1" name="组合 50"/>
            <p:cNvGrpSpPr>
              <a:grpSpLocks noChangeAspect="1"/>
            </p:cNvGrpSpPr>
            <p:nvPr/>
          </p:nvGrpSpPr>
          <p:grpSpPr>
            <a:xfrm>
              <a:off x="478903" y="4355475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2" name="Freeform 288"/>
              <p:cNvSpPr>
                <a:spLocks/>
              </p:cNvSpPr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3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4" name="Freeform 291"/>
              <p:cNvSpPr>
                <a:spLocks/>
              </p:cNvSpPr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489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57" name="矩形 56"/>
          <p:cNvSpPr/>
          <p:nvPr/>
        </p:nvSpPr>
        <p:spPr>
          <a:xfrm>
            <a:off x="7084548" y="1432300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7084548" y="1801075"/>
            <a:ext cx="3621551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在此录入上述图表的综合描述说明，在此录入上述图表的综合描述说明，在此录入上述图表的综合描述说明。</a:t>
            </a:r>
          </a:p>
        </p:txBody>
      </p:sp>
      <p:sp>
        <p:nvSpPr>
          <p:cNvPr id="59" name="矩形 58"/>
          <p:cNvSpPr/>
          <p:nvPr/>
        </p:nvSpPr>
        <p:spPr>
          <a:xfrm>
            <a:off x="7084548" y="2771644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0" name="矩形 59"/>
          <p:cNvSpPr>
            <a:spLocks noChangeArrowheads="1"/>
          </p:cNvSpPr>
          <p:nvPr/>
        </p:nvSpPr>
        <p:spPr bwMode="auto">
          <a:xfrm>
            <a:off x="7084548" y="3140418"/>
            <a:ext cx="3621551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在此录入上述图表的综合描述说明，在此录入上述图表的综合描述说明，在此录入上述图表的综合描述说明。</a:t>
            </a:r>
          </a:p>
        </p:txBody>
      </p:sp>
      <p:sp>
        <p:nvSpPr>
          <p:cNvPr id="61" name="矩形 60"/>
          <p:cNvSpPr/>
          <p:nvPr/>
        </p:nvSpPr>
        <p:spPr>
          <a:xfrm>
            <a:off x="7084548" y="4067788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矩形 47"/>
          <p:cNvSpPr>
            <a:spLocks noChangeArrowheads="1"/>
          </p:cNvSpPr>
          <p:nvPr/>
        </p:nvSpPr>
        <p:spPr bwMode="auto">
          <a:xfrm>
            <a:off x="7084548" y="4436561"/>
            <a:ext cx="3621551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3690988" y="1430358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3675225" y="2594849"/>
            <a:ext cx="281266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65" name="矩形 64"/>
          <p:cNvSpPr/>
          <p:nvPr/>
        </p:nvSpPr>
        <p:spPr>
          <a:xfrm>
            <a:off x="3675135" y="3328926"/>
            <a:ext cx="156964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3659372" y="4486969"/>
            <a:ext cx="281266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在此录入上述图表的描述说明，在此录入上述图表的描述说明。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709385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3152816" y="2017780"/>
            <a:ext cx="2449668" cy="978011"/>
          </a:xfrm>
          <a:custGeom>
            <a:avLst/>
            <a:gdLst>
              <a:gd name="T0" fmla="*/ 281 w 1245"/>
              <a:gd name="T1" fmla="*/ 0 h 427"/>
              <a:gd name="T2" fmla="*/ 0 w 1245"/>
              <a:gd name="T3" fmla="*/ 427 h 427"/>
              <a:gd name="T4" fmla="*/ 1245 w 1245"/>
              <a:gd name="T5" fmla="*/ 427 h 427"/>
              <a:gd name="T6" fmla="*/ 963 w 1245"/>
              <a:gd name="T7" fmla="*/ 0 h 427"/>
              <a:gd name="T8" fmla="*/ 281 w 1245"/>
              <a:gd name="T9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45" h="427">
                <a:moveTo>
                  <a:pt x="281" y="0"/>
                </a:moveTo>
                <a:lnTo>
                  <a:pt x="0" y="427"/>
                </a:lnTo>
                <a:lnTo>
                  <a:pt x="1245" y="427"/>
                </a:lnTo>
                <a:lnTo>
                  <a:pt x="963" y="0"/>
                </a:lnTo>
                <a:lnTo>
                  <a:pt x="281" y="0"/>
                </a:lnTo>
                <a:close/>
              </a:path>
            </a:pathLst>
          </a:cu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>
            <a:off x="2595984" y="2995791"/>
            <a:ext cx="3561367" cy="975720"/>
          </a:xfrm>
          <a:custGeom>
            <a:avLst/>
            <a:gdLst>
              <a:gd name="T0" fmla="*/ 283 w 1810"/>
              <a:gd name="T1" fmla="*/ 0 h 426"/>
              <a:gd name="T2" fmla="*/ 0 w 1810"/>
              <a:gd name="T3" fmla="*/ 426 h 426"/>
              <a:gd name="T4" fmla="*/ 1810 w 1810"/>
              <a:gd name="T5" fmla="*/ 426 h 426"/>
              <a:gd name="T6" fmla="*/ 1528 w 1810"/>
              <a:gd name="T7" fmla="*/ 0 h 426"/>
              <a:gd name="T8" fmla="*/ 283 w 1810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10" h="426">
                <a:moveTo>
                  <a:pt x="283" y="0"/>
                </a:moveTo>
                <a:lnTo>
                  <a:pt x="0" y="426"/>
                </a:lnTo>
                <a:lnTo>
                  <a:pt x="1810" y="426"/>
                </a:lnTo>
                <a:lnTo>
                  <a:pt x="1528" y="0"/>
                </a:lnTo>
                <a:lnTo>
                  <a:pt x="283" y="0"/>
                </a:lnTo>
                <a:close/>
              </a:path>
            </a:pathLst>
          </a:cu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>
            <a:off x="2043086" y="3971512"/>
            <a:ext cx="4667160" cy="973430"/>
          </a:xfrm>
          <a:custGeom>
            <a:avLst/>
            <a:gdLst>
              <a:gd name="T0" fmla="*/ 281 w 2372"/>
              <a:gd name="T1" fmla="*/ 0 h 425"/>
              <a:gd name="T2" fmla="*/ 0 w 2372"/>
              <a:gd name="T3" fmla="*/ 425 h 425"/>
              <a:gd name="T4" fmla="*/ 2372 w 2372"/>
              <a:gd name="T5" fmla="*/ 425 h 425"/>
              <a:gd name="T6" fmla="*/ 2091 w 2372"/>
              <a:gd name="T7" fmla="*/ 0 h 425"/>
              <a:gd name="T8" fmla="*/ 281 w 2372"/>
              <a:gd name="T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2" h="425">
                <a:moveTo>
                  <a:pt x="281" y="0"/>
                </a:moveTo>
                <a:lnTo>
                  <a:pt x="0" y="425"/>
                </a:lnTo>
                <a:lnTo>
                  <a:pt x="2372" y="425"/>
                </a:lnTo>
                <a:lnTo>
                  <a:pt x="2091" y="0"/>
                </a:lnTo>
                <a:lnTo>
                  <a:pt x="281" y="0"/>
                </a:lnTo>
                <a:close/>
              </a:path>
            </a:pathLst>
          </a:cu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>
            <a:off x="1486255" y="4944940"/>
            <a:ext cx="5780825" cy="975720"/>
          </a:xfrm>
          <a:custGeom>
            <a:avLst/>
            <a:gdLst>
              <a:gd name="T0" fmla="*/ 283 w 2938"/>
              <a:gd name="T1" fmla="*/ 0 h 426"/>
              <a:gd name="T2" fmla="*/ 2655 w 2938"/>
              <a:gd name="T3" fmla="*/ 0 h 426"/>
              <a:gd name="T4" fmla="*/ 2938 w 2938"/>
              <a:gd name="T5" fmla="*/ 426 h 426"/>
              <a:gd name="T6" fmla="*/ 0 w 2938"/>
              <a:gd name="T7" fmla="*/ 426 h 426"/>
              <a:gd name="T8" fmla="*/ 283 w 293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8" h="426">
                <a:moveTo>
                  <a:pt x="283" y="0"/>
                </a:moveTo>
                <a:lnTo>
                  <a:pt x="2655" y="0"/>
                </a:lnTo>
                <a:lnTo>
                  <a:pt x="2938" y="426"/>
                </a:lnTo>
                <a:lnTo>
                  <a:pt x="0" y="426"/>
                </a:lnTo>
                <a:lnTo>
                  <a:pt x="283" y="0"/>
                </a:lnTo>
                <a:close/>
              </a:path>
            </a:pathLst>
          </a:cu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27" name="Text Box 10"/>
          <p:cNvSpPr txBox="1">
            <a:spLocks noChangeArrowheads="1"/>
          </p:cNvSpPr>
          <p:nvPr/>
        </p:nvSpPr>
        <p:spPr bwMode="auto">
          <a:xfrm>
            <a:off x="2945179" y="5248134"/>
            <a:ext cx="2862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8" name="Text Box 10"/>
          <p:cNvSpPr txBox="1">
            <a:spLocks noChangeArrowheads="1"/>
          </p:cNvSpPr>
          <p:nvPr/>
        </p:nvSpPr>
        <p:spPr bwMode="auto">
          <a:xfrm>
            <a:off x="2945179" y="4273561"/>
            <a:ext cx="2862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29" name="Text Box 10"/>
          <p:cNvSpPr txBox="1">
            <a:spLocks noChangeArrowheads="1"/>
          </p:cNvSpPr>
          <p:nvPr/>
        </p:nvSpPr>
        <p:spPr bwMode="auto">
          <a:xfrm>
            <a:off x="3283593" y="3298985"/>
            <a:ext cx="21861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3443488" y="2322119"/>
            <a:ext cx="186635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>
            <a:spAutoFit/>
          </a:bodyPr>
          <a:lstStyle/>
          <a:p>
            <a:pPr algn="ctr" defTabSz="1450940"/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添加文字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31" name="Oval 11"/>
          <p:cNvSpPr/>
          <p:nvPr/>
        </p:nvSpPr>
        <p:spPr>
          <a:xfrm>
            <a:off x="5162860" y="2365312"/>
            <a:ext cx="282947" cy="282947"/>
          </a:xfrm>
          <a:prstGeom prst="ellipse">
            <a:avLst/>
          </a:pr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2" name="Oval 12"/>
          <p:cNvSpPr/>
          <p:nvPr/>
        </p:nvSpPr>
        <p:spPr>
          <a:xfrm>
            <a:off x="5723806" y="3342178"/>
            <a:ext cx="282947" cy="282947"/>
          </a:xfrm>
          <a:prstGeom prst="ellipse">
            <a:avLst/>
          </a:pr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3" name="Oval 13"/>
          <p:cNvSpPr/>
          <p:nvPr/>
        </p:nvSpPr>
        <p:spPr>
          <a:xfrm>
            <a:off x="6291751" y="4316754"/>
            <a:ext cx="282947" cy="282947"/>
          </a:xfrm>
          <a:prstGeom prst="ellipse">
            <a:avLst/>
          </a:prstGeom>
          <a:solidFill>
            <a:srgbClr val="202A36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4" name="Oval 14"/>
          <p:cNvSpPr/>
          <p:nvPr/>
        </p:nvSpPr>
        <p:spPr>
          <a:xfrm>
            <a:off x="6848730" y="5291327"/>
            <a:ext cx="282947" cy="282947"/>
          </a:xfrm>
          <a:prstGeom prst="ellipse">
            <a:avLst/>
          </a:prstGeom>
          <a:solidFill>
            <a:srgbClr val="36475C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5" name="肘形接點 23"/>
          <p:cNvSpPr>
            <a:spLocks noChangeShapeType="1"/>
          </p:cNvSpPr>
          <p:nvPr/>
        </p:nvSpPr>
        <p:spPr bwMode="auto">
          <a:xfrm rot="5400000" flipH="1" flipV="1">
            <a:off x="6194499" y="896826"/>
            <a:ext cx="703776" cy="2233195"/>
          </a:xfrm>
          <a:custGeom>
            <a:avLst/>
            <a:gdLst>
              <a:gd name="connsiteX0" fmla="*/ 0 w 681038"/>
              <a:gd name="connsiteY0" fmla="*/ 0 h 2268538"/>
              <a:gd name="connsiteX1" fmla="*/ 681038 w 681038"/>
              <a:gd name="connsiteY1" fmla="*/ 0 h 2268538"/>
              <a:gd name="connsiteX2" fmla="*/ 681038 w 681038"/>
              <a:gd name="connsiteY2" fmla="*/ 2268538 h 2268538"/>
              <a:gd name="connsiteX0" fmla="*/ 0 w 626447"/>
              <a:gd name="connsiteY0" fmla="*/ 0 h 2732562"/>
              <a:gd name="connsiteX1" fmla="*/ 626447 w 626447"/>
              <a:gd name="connsiteY1" fmla="*/ 464024 h 2732562"/>
              <a:gd name="connsiteX2" fmla="*/ 626447 w 626447"/>
              <a:gd name="connsiteY2" fmla="*/ 2732562 h 2732562"/>
              <a:gd name="connsiteX0" fmla="*/ 0 w 626447"/>
              <a:gd name="connsiteY0" fmla="*/ 0 h 2200551"/>
              <a:gd name="connsiteX1" fmla="*/ 626447 w 626447"/>
              <a:gd name="connsiteY1" fmla="*/ 464024 h 2200551"/>
              <a:gd name="connsiteX2" fmla="*/ 622250 w 626447"/>
              <a:gd name="connsiteY2" fmla="*/ 2200551 h 2200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6447" h="2200551" fill="none">
                <a:moveTo>
                  <a:pt x="0" y="0"/>
                </a:moveTo>
                <a:lnTo>
                  <a:pt x="626447" y="464024"/>
                </a:lnTo>
                <a:cubicBezTo>
                  <a:pt x="626447" y="1220203"/>
                  <a:pt x="622250" y="1444372"/>
                  <a:pt x="622250" y="2200551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7876723" y="1268760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7876723" y="1618958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8" name="肘形接點 23"/>
          <p:cNvSpPr>
            <a:spLocks noChangeShapeType="1"/>
          </p:cNvSpPr>
          <p:nvPr/>
        </p:nvSpPr>
        <p:spPr bwMode="auto">
          <a:xfrm rot="5400000" flipH="1" flipV="1">
            <a:off x="6605709" y="2346365"/>
            <a:ext cx="458319" cy="1656230"/>
          </a:xfrm>
          <a:custGeom>
            <a:avLst/>
            <a:gdLst>
              <a:gd name="connsiteX0" fmla="*/ 0 w 681038"/>
              <a:gd name="connsiteY0" fmla="*/ 0 h 2268538"/>
              <a:gd name="connsiteX1" fmla="*/ 681038 w 681038"/>
              <a:gd name="connsiteY1" fmla="*/ 0 h 2268538"/>
              <a:gd name="connsiteX2" fmla="*/ 681038 w 681038"/>
              <a:gd name="connsiteY2" fmla="*/ 2268538 h 2268538"/>
              <a:gd name="connsiteX0" fmla="*/ 0 w 626447"/>
              <a:gd name="connsiteY0" fmla="*/ 0 h 2732562"/>
              <a:gd name="connsiteX1" fmla="*/ 626447 w 626447"/>
              <a:gd name="connsiteY1" fmla="*/ 464024 h 2732562"/>
              <a:gd name="connsiteX2" fmla="*/ 626447 w 626447"/>
              <a:gd name="connsiteY2" fmla="*/ 2732562 h 2732562"/>
              <a:gd name="connsiteX0" fmla="*/ 0 w 626447"/>
              <a:gd name="connsiteY0" fmla="*/ 0 h 2084046"/>
              <a:gd name="connsiteX1" fmla="*/ 626447 w 626447"/>
              <a:gd name="connsiteY1" fmla="*/ 464024 h 2084046"/>
              <a:gd name="connsiteX2" fmla="*/ 626446 w 626447"/>
              <a:gd name="connsiteY2" fmla="*/ 2084046 h 2084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6447" h="2084046" fill="none">
                <a:moveTo>
                  <a:pt x="0" y="0"/>
                </a:moveTo>
                <a:lnTo>
                  <a:pt x="626447" y="464024"/>
                </a:lnTo>
                <a:cubicBezTo>
                  <a:pt x="626447" y="1220203"/>
                  <a:pt x="626446" y="1327867"/>
                  <a:pt x="626446" y="2084046"/>
                </a:cubicBezTo>
              </a:path>
            </a:pathLst>
          </a:cu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876723" y="2554301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7876723" y="2904499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描述说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41" name="直接连接符 40"/>
          <p:cNvCxnSpPr>
            <a:stCxn id="33" idx="6"/>
          </p:cNvCxnSpPr>
          <p:nvPr/>
        </p:nvCxnSpPr>
        <p:spPr>
          <a:xfrm flipV="1">
            <a:off x="6574698" y="4450406"/>
            <a:ext cx="1088286" cy="7822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42" name="直接连接符 41"/>
          <p:cNvCxnSpPr/>
          <p:nvPr/>
        </p:nvCxnSpPr>
        <p:spPr>
          <a:xfrm flipV="1">
            <a:off x="7131677" y="5408952"/>
            <a:ext cx="531307" cy="1"/>
          </a:xfrm>
          <a:prstGeom prst="line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43" name="矩形 42"/>
          <p:cNvSpPr/>
          <p:nvPr/>
        </p:nvSpPr>
        <p:spPr>
          <a:xfrm>
            <a:off x="7876723" y="3894384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7"/>
          <p:cNvSpPr>
            <a:spLocks noChangeArrowheads="1"/>
          </p:cNvSpPr>
          <p:nvPr/>
        </p:nvSpPr>
        <p:spPr bwMode="auto">
          <a:xfrm>
            <a:off x="7876723" y="4244582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说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876723" y="5234517"/>
            <a:ext cx="110797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7876723" y="5584715"/>
            <a:ext cx="2983316" cy="62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在此录入上述图表的描述说明，在此录入上述图表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7" name="文本框 32"/>
          <p:cNvSpPr txBox="1"/>
          <p:nvPr/>
        </p:nvSpPr>
        <p:spPr>
          <a:xfrm>
            <a:off x="4001242" y="1527183"/>
            <a:ext cx="800201" cy="46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1" tIns="45716" rIns="91431" bIns="45716">
            <a:spAutoFit/>
          </a:bodyPr>
          <a:lstStyle>
            <a:defPPr>
              <a:defRPr lang="zh-CN"/>
            </a:defPPr>
            <a:lvl1pPr>
              <a:spcBef>
                <a:spcPct val="0"/>
              </a:spcBef>
              <a:buFont typeface="Arial" charset="0"/>
              <a:buNone/>
              <a:defRPr sz="2933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latin typeface="微软雅黑" pitchFamily="34" charset="-122"/>
                <a:ea typeface="微软雅黑" pitchFamily="34" charset="-122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latin typeface="微软雅黑" pitchFamily="34" charset="-122"/>
                <a:ea typeface="微软雅黑" pitchFamily="34" charset="-122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latin typeface="微软雅黑" pitchFamily="34" charset="-122"/>
                <a:ea typeface="微软雅黑" pitchFamily="34" charset="-122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latin typeface="微软雅黑" pitchFamily="34" charset="-122"/>
                <a:ea typeface="微软雅黑" pitchFamily="34" charset="-122"/>
              </a:defRPr>
            </a:lvl9pPr>
          </a:lstStyle>
          <a:p>
            <a:r>
              <a:rPr lang="zh-CN" altLang="en-US" sz="2400" dirty="0">
                <a:solidFill>
                  <a:srgbClr val="C00000"/>
                </a:solidFill>
              </a:rPr>
              <a:t>措施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0032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00"/>
                            </p:stCondLst>
                            <p:childTnLst>
                              <p:par>
                                <p:cTn id="20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7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95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2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4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9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4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4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9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4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3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75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25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8" grpId="0" animBg="1"/>
      <p:bldP spid="39" grpId="0"/>
      <p:bldP spid="40" grpId="0"/>
      <p:bldP spid="43" grpId="0"/>
      <p:bldP spid="44" grpId="0"/>
      <p:bldP spid="45" grpId="0"/>
      <p:bldP spid="46" grpId="0"/>
      <p:bldP spid="47" grpId="0"/>
      <p:bldP spid="4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第四章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Freeform 206"/>
          <p:cNvSpPr>
            <a:spLocks noChangeAspect="1" noEditPoints="1"/>
          </p:cNvSpPr>
          <p:nvPr/>
        </p:nvSpPr>
        <p:spPr bwMode="auto">
          <a:xfrm>
            <a:off x="374556" y="187549"/>
            <a:ext cx="216024" cy="26112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"/>
          <p:cNvSpPr/>
          <p:nvPr/>
        </p:nvSpPr>
        <p:spPr>
          <a:xfrm>
            <a:off x="0" y="1740272"/>
            <a:ext cx="10967459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4" name="Rectangle 2"/>
          <p:cNvSpPr/>
          <p:nvPr/>
        </p:nvSpPr>
        <p:spPr>
          <a:xfrm>
            <a:off x="6097587" y="1740272"/>
            <a:ext cx="4883150" cy="2332788"/>
          </a:xfrm>
          <a:prstGeom prst="rect">
            <a:avLst/>
          </a:prstGeom>
          <a:blipFill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850530" y="1988840"/>
            <a:ext cx="103103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47"/>
          <p:cNvSpPr>
            <a:spLocks noChangeArrowheads="1"/>
          </p:cNvSpPr>
          <p:nvPr/>
        </p:nvSpPr>
        <p:spPr bwMode="auto">
          <a:xfrm>
            <a:off x="1489075" y="2441398"/>
            <a:ext cx="4359786" cy="1363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7" name="Freeform 12"/>
          <p:cNvSpPr>
            <a:spLocks/>
          </p:cNvSpPr>
          <p:nvPr/>
        </p:nvSpPr>
        <p:spPr bwMode="auto">
          <a:xfrm>
            <a:off x="1608509" y="4502621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 flipH="1" flipV="1">
            <a:off x="10202043" y="5419055"/>
            <a:ext cx="528638" cy="53022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68549" y="4816822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52478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23" dur="500" spd="-99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27" dur="500" spd="-99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  <p:bldP spid="26" grpId="0"/>
      <p:bldP spid="27" grpId="0" animBg="1"/>
      <p:bldP spid="27" grpId="1" animBg="1"/>
      <p:bldP spid="28" grpId="0" animBg="1"/>
      <p:bldP spid="28" grpId="1" animBg="1"/>
      <p:bldP spid="29" grpId="0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23092" y="1700808"/>
            <a:ext cx="12241359" cy="3601229"/>
          </a:xfrm>
          <a:prstGeom prst="rect">
            <a:avLst/>
          </a:prstGeom>
          <a:solidFill>
            <a:srgbClr val="202A36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矩形 7"/>
          <p:cNvSpPr/>
          <p:nvPr/>
        </p:nvSpPr>
        <p:spPr>
          <a:xfrm>
            <a:off x="-23093" y="1917661"/>
            <a:ext cx="12241360" cy="31236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23093" y="2061677"/>
            <a:ext cx="12241360" cy="28083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7"/>
          <p:cNvSpPr>
            <a:spLocks noChangeArrowheads="1"/>
          </p:cNvSpPr>
          <p:nvPr/>
        </p:nvSpPr>
        <p:spPr bwMode="auto">
          <a:xfrm>
            <a:off x="3361283" y="3062238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谢谢您的指导</a:t>
            </a:r>
            <a:endParaRPr lang="zh-CN" alt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2" name="TextBox 7"/>
          <p:cNvSpPr>
            <a:spLocks noChangeArrowheads="1"/>
          </p:cNvSpPr>
          <p:nvPr/>
        </p:nvSpPr>
        <p:spPr bwMode="auto">
          <a:xfrm>
            <a:off x="3505299" y="2785819"/>
            <a:ext cx="51119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THANK YOU FOR YOUR GUIDANCE.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0" y="6741368"/>
            <a:ext cx="12195175" cy="11663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2129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125"/>
                            </p:stCondLst>
                            <p:childTnLst>
                              <p:par>
                                <p:cTn id="13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6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6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3" name="组合 72"/>
          <p:cNvGrpSpPr/>
          <p:nvPr/>
        </p:nvGrpSpPr>
        <p:grpSpPr>
          <a:xfrm>
            <a:off x="1777107" y="1844824"/>
            <a:ext cx="2160240" cy="2169799"/>
            <a:chOff x="9096726" y="250316"/>
            <a:chExt cx="626458" cy="629230"/>
          </a:xfrm>
        </p:grpSpPr>
        <p:sp>
          <p:nvSpPr>
            <p:cNvPr id="74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75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7"/>
              <a:chOff x="4638" y="-33"/>
              <a:chExt cx="667" cy="1069"/>
            </a:xfrm>
            <a:solidFill>
              <a:schemeClr val="bg1"/>
            </a:solidFill>
          </p:grpSpPr>
          <p:sp>
            <p:nvSpPr>
              <p:cNvPr id="76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8" name="矩形 77"/>
          <p:cNvSpPr/>
          <p:nvPr/>
        </p:nvSpPr>
        <p:spPr>
          <a:xfrm>
            <a:off x="1648068" y="4221088"/>
            <a:ext cx="2433295" cy="1436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400" kern="100" dirty="0" smtClean="0">
                <a:solidFill>
                  <a:srgbClr val="202A3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32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sz="2000" b="1" dirty="0" smtClean="0">
                <a:solidFill>
                  <a:srgbClr val="C00000"/>
                </a:solidFill>
              </a:rPr>
              <a:t>BASIC INFORMATION</a:t>
            </a:r>
            <a:endParaRPr lang="zh-CN" altLang="zh-CN" sz="20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文本框 32"/>
          <p:cNvSpPr txBox="1"/>
          <p:nvPr/>
        </p:nvSpPr>
        <p:spPr>
          <a:xfrm>
            <a:off x="8392119" y="124322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竞聘宣言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1" name="文本框 33"/>
          <p:cNvSpPr txBox="1"/>
          <p:nvPr/>
        </p:nvSpPr>
        <p:spPr>
          <a:xfrm>
            <a:off x="8392119" y="20193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基本资料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2" name="文本框 34"/>
          <p:cNvSpPr txBox="1"/>
          <p:nvPr/>
        </p:nvSpPr>
        <p:spPr>
          <a:xfrm>
            <a:off x="8392119" y="280687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个人履历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3" name="文本框 35"/>
          <p:cNvSpPr txBox="1"/>
          <p:nvPr/>
        </p:nvSpPr>
        <p:spPr>
          <a:xfrm>
            <a:off x="8392119" y="358297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荣誉奖项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V="1">
            <a:off x="7897787" y="4547677"/>
            <a:ext cx="0" cy="82605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V="1">
            <a:off x="7911252" y="376749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V="1">
            <a:off x="7911252" y="219427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V="1">
            <a:off x="7911252" y="143301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V="1">
            <a:off x="7911252" y="1052736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 flipV="1">
            <a:off x="7911252" y="300693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19"/>
          <p:cNvSpPr txBox="1"/>
          <p:nvPr/>
        </p:nvSpPr>
        <p:spPr>
          <a:xfrm>
            <a:off x="8392119" y="434759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语言能力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 flipV="1">
            <a:off x="7897787" y="5291040"/>
            <a:ext cx="0" cy="4000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19"/>
          <p:cNvSpPr txBox="1"/>
          <p:nvPr/>
        </p:nvSpPr>
        <p:spPr>
          <a:xfrm>
            <a:off x="8392119" y="501895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应聘岗位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63304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 animBg="1"/>
      <p:bldP spid="80" grpId="0"/>
      <p:bldP spid="81" grpId="0"/>
      <p:bldP spid="82" grpId="0"/>
      <p:bldP spid="83" grpId="0"/>
      <p:bldP spid="90" grpId="0"/>
      <p:bldP spid="92" grpId="0"/>
      <p:bldP spid="9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竞聘宣言</a:t>
            </a: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20" name="六边形 19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6" name="Rectangle 4"/>
          <p:cNvSpPr txBox="1">
            <a:spLocks noChangeArrowheads="1"/>
          </p:cNvSpPr>
          <p:nvPr/>
        </p:nvSpPr>
        <p:spPr bwMode="auto">
          <a:xfrm>
            <a:off x="5233491" y="1463523"/>
            <a:ext cx="16561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竞聘宣言</a:t>
            </a:r>
            <a:endParaRPr 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902486" y="1949639"/>
            <a:ext cx="2376264" cy="0"/>
          </a:xfrm>
          <a:prstGeom prst="line">
            <a:avLst/>
          </a:prstGeom>
          <a:ln w="19050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4787505" y="1949639"/>
            <a:ext cx="2606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202A36"/>
                </a:solidFill>
              </a:rPr>
              <a:t>MAKING A DECLARATION</a:t>
            </a:r>
            <a:endParaRPr lang="zh-CN" altLang="en-US" dirty="0">
              <a:solidFill>
                <a:srgbClr val="202A36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081363" y="2372395"/>
            <a:ext cx="410445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我想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我应该一个成为一个实干家，不需要那些美丽的辞藻来修饰。工作锻炼了我，生活造就了我。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戴尔卡耐基说过：不要怕推销自己，只要你自信，认为自己能行有才华，你就应该认为自己能够胜任这份工作以及职位，并承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担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相应的义务和压力</a:t>
            </a: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。亮亮图文旗舰店</a:t>
            </a: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457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7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pic>
        <p:nvPicPr>
          <p:cNvPr id="25" name="Picture 2" descr="C:\Documents and Settings\Administrator\桌面\360截图2015012221525831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37147" y="1556792"/>
            <a:ext cx="2960463" cy="3724453"/>
          </a:xfrm>
          <a:prstGeom prst="rect">
            <a:avLst/>
          </a:prstGeom>
          <a:blipFill>
            <a:blip r:embed="rId6" cstate="print">
              <a:extLst>
                <a:ext uri="{BEBA8EAE-BF5A-486C-A8C5-ECC9F3942E4B}">
                  <a14:imgProps xmlns:a14="http://schemas.microsoft.com/office/drawing/2010/main" xmlns="">
                    <a14:imgLayer r:embed="rId7">
                      <a14:imgEffect>
                        <a14:sharpenSoften amount="-42000"/>
                      </a14:imgEffect>
                      <a14:imgEffect>
                        <a14:brightnessContrast bright="9000"/>
                      </a14:imgEffect>
                    </a14:imgLayer>
                  </a14:imgProps>
                </a:ext>
              </a:extLst>
            </a:blip>
            <a:stretch>
              <a:fillRect l="-195029" t="-73544" r="-43557" b="-69092"/>
            </a:stretch>
          </a:blipFill>
          <a:effectLst>
            <a:outerShdw blurRad="177800" dist="101600" dir="8100000" algn="tr" rotWithShape="0">
              <a:prstClr val="black">
                <a:alpha val="37000"/>
              </a:prstClr>
            </a:outerShdw>
          </a:effectLst>
          <a:extLst/>
        </p:spPr>
      </p:pic>
      <p:cxnSp>
        <p:nvCxnSpPr>
          <p:cNvPr id="26" name="直接连接符 25"/>
          <p:cNvCxnSpPr/>
          <p:nvPr/>
        </p:nvCxnSpPr>
        <p:spPr>
          <a:xfrm flipH="1">
            <a:off x="6001572" y="197695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6001572" y="242592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6001573" y="2874898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6001572" y="332386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6001572" y="384484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6001572" y="4310335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6001572" y="474278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>
            <a:off x="6001573" y="5246439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994543" y="1610617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73635" y="1608284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996754" y="2077211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79544" y="207000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581169" y="16106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张三丰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450736" y="16082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男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83380" y="2077211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456645" y="20763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汉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002532" y="2973073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864308" y="289152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869265" y="252176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993227" y="252417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611603" y="2524176"/>
            <a:ext cx="783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70kg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449541" y="2528119"/>
            <a:ext cx="100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175cm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592333" y="297307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444584" y="297631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硕士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854986" y="341435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政治面貌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993345" y="387668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993345" y="341700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婚姻状况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118750" y="342253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未婚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990958" y="34126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党员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16754" y="3874083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13998xxxxxx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5993345" y="4319155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电子邮箱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095738" y="4316549"/>
            <a:ext cx="2746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ooopic@ooopic.com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993345" y="484632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现在住址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108435" y="4843723"/>
            <a:ext cx="2805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家园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89046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0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25" name="直接箭头连接符 24"/>
          <p:cNvCxnSpPr/>
          <p:nvPr/>
        </p:nvCxnSpPr>
        <p:spPr>
          <a:xfrm>
            <a:off x="1342171" y="3323406"/>
            <a:ext cx="95799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4"/>
          <p:cNvSpPr/>
          <p:nvPr/>
        </p:nvSpPr>
        <p:spPr>
          <a:xfrm>
            <a:off x="2602016" y="3008791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4"/>
          <p:cNvSpPr txBox="1">
            <a:spLocks noChangeArrowheads="1"/>
          </p:cNvSpPr>
          <p:nvPr/>
        </p:nvSpPr>
        <p:spPr bwMode="auto">
          <a:xfrm>
            <a:off x="2602016" y="3158908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909443" y="3789040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1994-1998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于北京大学工商管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理专业，学士学位。</a:t>
            </a:r>
          </a:p>
        </p:txBody>
      </p:sp>
      <p:sp>
        <p:nvSpPr>
          <p:cNvPr id="29" name="Oval 4"/>
          <p:cNvSpPr/>
          <p:nvPr/>
        </p:nvSpPr>
        <p:spPr>
          <a:xfrm>
            <a:off x="4177504" y="2996952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Rectangle 4"/>
          <p:cNvSpPr txBox="1">
            <a:spLocks noChangeArrowheads="1"/>
          </p:cNvSpPr>
          <p:nvPr/>
        </p:nvSpPr>
        <p:spPr bwMode="auto">
          <a:xfrm>
            <a:off x="4177504" y="3147069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457424" y="20272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1998-2001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于芝加哥大学工商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管理专业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MBA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32" name="Oval 4"/>
          <p:cNvSpPr/>
          <p:nvPr/>
        </p:nvSpPr>
        <p:spPr>
          <a:xfrm>
            <a:off x="5770368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Rectangle 4"/>
          <p:cNvSpPr txBox="1">
            <a:spLocks noChangeArrowheads="1"/>
          </p:cNvSpPr>
          <p:nvPr/>
        </p:nvSpPr>
        <p:spPr bwMode="auto">
          <a:xfrm>
            <a:off x="5770368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113608" y="3827462"/>
            <a:ext cx="1919115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2001-2006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公司销售部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经理一职。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Oval 4"/>
          <p:cNvSpPr/>
          <p:nvPr/>
        </p:nvSpPr>
        <p:spPr>
          <a:xfrm>
            <a:off x="7282536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6" name="Rectangle 4"/>
          <p:cNvSpPr txBox="1">
            <a:spLocks noChangeArrowheads="1"/>
          </p:cNvSpPr>
          <p:nvPr/>
        </p:nvSpPr>
        <p:spPr bwMode="auto">
          <a:xfrm>
            <a:off x="7282536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769792" y="20272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2006-2009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副局长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38" name="Oval 4"/>
          <p:cNvSpPr/>
          <p:nvPr/>
        </p:nvSpPr>
        <p:spPr>
          <a:xfrm>
            <a:off x="8866712" y="3015794"/>
            <a:ext cx="626458" cy="629230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9" name="Rectangle 4"/>
          <p:cNvSpPr txBox="1">
            <a:spLocks noChangeArrowheads="1"/>
          </p:cNvSpPr>
          <p:nvPr/>
        </p:nvSpPr>
        <p:spPr bwMode="auto">
          <a:xfrm>
            <a:off x="8866712" y="3165911"/>
            <a:ext cx="6393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05</a:t>
            </a:r>
            <a:endParaRPr lang="zh-CN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425976" y="38274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2009-2015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书记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79545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2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1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6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8" grpId="0"/>
      <p:bldP spid="29" grpId="0" animBg="1"/>
      <p:bldP spid="30" grpId="0"/>
      <p:bldP spid="31" grpId="0"/>
      <p:bldP spid="32" grpId="0" animBg="1"/>
      <p:bldP spid="33" grpId="0"/>
      <p:bldP spid="34" grpId="0"/>
      <p:bldP spid="35" grpId="0" animBg="1"/>
      <p:bldP spid="36" grpId="0"/>
      <p:bldP spid="37" grpId="0"/>
      <p:bldP spid="38" grpId="0" animBg="1"/>
      <p:bldP spid="39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荣誉奖项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44" name="矩形 5"/>
          <p:cNvSpPr/>
          <p:nvPr/>
        </p:nvSpPr>
        <p:spPr>
          <a:xfrm rot="2919292">
            <a:off x="6196380" y="2667787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5"/>
          <p:cNvSpPr/>
          <p:nvPr/>
        </p:nvSpPr>
        <p:spPr>
          <a:xfrm rot="18719445">
            <a:off x="5063059" y="2601632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4516126" y="2060848"/>
            <a:ext cx="1008112" cy="1008112"/>
            <a:chOff x="4416945" y="2276872"/>
            <a:chExt cx="1008112" cy="1008112"/>
          </a:xfrm>
        </p:grpSpPr>
        <p:sp>
          <p:nvSpPr>
            <p:cNvPr id="47" name="椭圆 46"/>
            <p:cNvSpPr/>
            <p:nvPr/>
          </p:nvSpPr>
          <p:spPr>
            <a:xfrm>
              <a:off x="4416945" y="2276872"/>
              <a:ext cx="1008112" cy="1008112"/>
            </a:xfrm>
            <a:prstGeom prst="ellipse">
              <a:avLst/>
            </a:prstGeom>
            <a:solidFill>
              <a:srgbClr val="20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Freeform 92"/>
            <p:cNvSpPr>
              <a:spLocks noEditPoints="1"/>
            </p:cNvSpPr>
            <p:nvPr/>
          </p:nvSpPr>
          <p:spPr bwMode="auto">
            <a:xfrm>
              <a:off x="4780507" y="2642667"/>
              <a:ext cx="280988" cy="28733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389677" y="2852936"/>
            <a:ext cx="1285817" cy="1285817"/>
            <a:chOff x="5290496" y="3068960"/>
            <a:chExt cx="1285817" cy="1285817"/>
          </a:xfrm>
        </p:grpSpPr>
        <p:sp>
          <p:nvSpPr>
            <p:cNvPr id="50" name="椭圆 49"/>
            <p:cNvSpPr/>
            <p:nvPr/>
          </p:nvSpPr>
          <p:spPr>
            <a:xfrm>
              <a:off x="5290496" y="3068960"/>
              <a:ext cx="1285817" cy="1285817"/>
            </a:xfrm>
            <a:prstGeom prst="ellipse">
              <a:avLst/>
            </a:prstGeom>
            <a:solidFill>
              <a:srgbClr val="3647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Freeform 90"/>
            <p:cNvSpPr>
              <a:spLocks noEditPoints="1"/>
            </p:cNvSpPr>
            <p:nvPr/>
          </p:nvSpPr>
          <p:spPr bwMode="auto">
            <a:xfrm>
              <a:off x="5837798" y="3501008"/>
              <a:ext cx="332982" cy="354529"/>
            </a:xfrm>
            <a:custGeom>
              <a:avLst/>
              <a:gdLst>
                <a:gd name="T0" fmla="*/ 20 w 188"/>
                <a:gd name="T1" fmla="*/ 116 h 200"/>
                <a:gd name="T2" fmla="*/ 160 w 188"/>
                <a:gd name="T3" fmla="*/ 96 h 200"/>
                <a:gd name="T4" fmla="*/ 180 w 188"/>
                <a:gd name="T5" fmla="*/ 56 h 200"/>
                <a:gd name="T6" fmla="*/ 180 w 188"/>
                <a:gd name="T7" fmla="*/ 36 h 200"/>
                <a:gd name="T8" fmla="*/ 20 w 188"/>
                <a:gd name="T9" fmla="*/ 8 h 200"/>
                <a:gd name="T10" fmla="*/ 188 w 188"/>
                <a:gd name="T11" fmla="*/ 104 h 200"/>
                <a:gd name="T12" fmla="*/ 120 w 188"/>
                <a:gd name="T13" fmla="*/ 36 h 200"/>
                <a:gd name="T14" fmla="*/ 120 w 188"/>
                <a:gd name="T15" fmla="*/ 56 h 200"/>
                <a:gd name="T16" fmla="*/ 100 w 188"/>
                <a:gd name="T17" fmla="*/ 36 h 200"/>
                <a:gd name="T18" fmla="*/ 40 w 188"/>
                <a:gd name="T19" fmla="*/ 56 h 200"/>
                <a:gd name="T20" fmla="*/ 60 w 188"/>
                <a:gd name="T21" fmla="*/ 56 h 200"/>
                <a:gd name="T22" fmla="*/ 40 w 188"/>
                <a:gd name="T23" fmla="*/ 96 h 200"/>
                <a:gd name="T24" fmla="*/ 60 w 188"/>
                <a:gd name="T25" fmla="*/ 96 h 200"/>
                <a:gd name="T26" fmla="*/ 80 w 188"/>
                <a:gd name="T27" fmla="*/ 96 h 200"/>
                <a:gd name="T28" fmla="*/ 140 w 188"/>
                <a:gd name="T29" fmla="*/ 76 h 200"/>
                <a:gd name="T30" fmla="*/ 120 w 188"/>
                <a:gd name="T31" fmla="*/ 76 h 200"/>
                <a:gd name="T32" fmla="*/ 160 w 188"/>
                <a:gd name="T33" fmla="*/ 56 h 200"/>
                <a:gd name="T34" fmla="*/ 140 w 188"/>
                <a:gd name="T35" fmla="*/ 56 h 200"/>
                <a:gd name="T36" fmla="*/ 120 w 188"/>
                <a:gd name="T37" fmla="*/ 56 h 200"/>
                <a:gd name="T38" fmla="*/ 60 w 188"/>
                <a:gd name="T39" fmla="*/ 76 h 200"/>
                <a:gd name="T40" fmla="*/ 80 w 188"/>
                <a:gd name="T41" fmla="*/ 76 h 200"/>
                <a:gd name="T42" fmla="*/ 16 w 188"/>
                <a:gd name="T43" fmla="*/ 192 h 200"/>
                <a:gd name="T44" fmla="*/ 0 w 188"/>
                <a:gd name="T45" fmla="*/ 8 h 200"/>
                <a:gd name="T46" fmla="*/ 16 w 188"/>
                <a:gd name="T47" fmla="*/ 124 h 200"/>
                <a:gd name="T48" fmla="*/ 16 w 188"/>
                <a:gd name="T49" fmla="*/ 124 h 200"/>
                <a:gd name="T50" fmla="*/ 140 w 188"/>
                <a:gd name="T51" fmla="*/ 96 h 200"/>
                <a:gd name="T52" fmla="*/ 120 w 188"/>
                <a:gd name="T53" fmla="*/ 116 h 200"/>
                <a:gd name="T54" fmla="*/ 120 w 188"/>
                <a:gd name="T55" fmla="*/ 96 h 200"/>
                <a:gd name="T56" fmla="*/ 60 w 188"/>
                <a:gd name="T57" fmla="*/ 116 h 200"/>
                <a:gd name="T58" fmla="*/ 80 w 188"/>
                <a:gd name="T59" fmla="*/ 116 h 200"/>
                <a:gd name="T60" fmla="*/ 40 w 188"/>
                <a:gd name="T61" fmla="*/ 96 h 200"/>
                <a:gd name="T62" fmla="*/ 20 w 188"/>
                <a:gd name="T63" fmla="*/ 76 h 200"/>
                <a:gd name="T64" fmla="*/ 40 w 188"/>
                <a:gd name="T65" fmla="*/ 76 h 200"/>
                <a:gd name="T66" fmla="*/ 20 w 188"/>
                <a:gd name="T67" fmla="*/ 16 h 200"/>
                <a:gd name="T68" fmla="*/ 40 w 188"/>
                <a:gd name="T69" fmla="*/ 36 h 200"/>
                <a:gd name="T70" fmla="*/ 60 w 188"/>
                <a:gd name="T71" fmla="*/ 16 h 200"/>
                <a:gd name="T72" fmla="*/ 80 w 188"/>
                <a:gd name="T73" fmla="*/ 36 h 200"/>
                <a:gd name="T74" fmla="*/ 100 w 188"/>
                <a:gd name="T75" fmla="*/ 16 h 200"/>
                <a:gd name="T76" fmla="*/ 120 w 188"/>
                <a:gd name="T77" fmla="*/ 36 h 200"/>
                <a:gd name="T78" fmla="*/ 140 w 188"/>
                <a:gd name="T79" fmla="*/ 16 h 200"/>
                <a:gd name="T80" fmla="*/ 160 w 188"/>
                <a:gd name="T81" fmla="*/ 36 h 200"/>
                <a:gd name="T82" fmla="*/ 20 w 188"/>
                <a:gd name="T83" fmla="*/ 8 h 200"/>
                <a:gd name="T84" fmla="*/ 20 w 188"/>
                <a:gd name="T85" fmla="*/ 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8" h="200">
                  <a:moveTo>
                    <a:pt x="168" y="124"/>
                  </a:moveTo>
                  <a:cubicBezTo>
                    <a:pt x="168" y="124"/>
                    <a:pt x="57" y="124"/>
                    <a:pt x="20" y="12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71" y="116"/>
                    <a:pt x="180" y="107"/>
                    <a:pt x="180" y="96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60" y="56"/>
                    <a:pt x="160" y="56"/>
                    <a:pt x="160" y="5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25"/>
                    <a:pt x="171" y="16"/>
                    <a:pt x="16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57" y="8"/>
                    <a:pt x="168" y="8"/>
                    <a:pt x="168" y="8"/>
                  </a:cubicBezTo>
                  <a:cubicBezTo>
                    <a:pt x="179" y="8"/>
                    <a:pt x="188" y="17"/>
                    <a:pt x="188" y="28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88" y="115"/>
                    <a:pt x="179" y="124"/>
                    <a:pt x="168" y="124"/>
                  </a:cubicBezTo>
                  <a:close/>
                  <a:moveTo>
                    <a:pt x="120" y="56"/>
                  </a:moveTo>
                  <a:cubicBezTo>
                    <a:pt x="120" y="36"/>
                    <a:pt x="120" y="36"/>
                    <a:pt x="120" y="36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56"/>
                    <a:pt x="140" y="56"/>
                    <a:pt x="140" y="56"/>
                  </a:cubicBezTo>
                  <a:lnTo>
                    <a:pt x="120" y="56"/>
                  </a:lnTo>
                  <a:close/>
                  <a:moveTo>
                    <a:pt x="80" y="56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0" y="56"/>
                    <a:pt x="100" y="56"/>
                    <a:pt x="100" y="56"/>
                  </a:cubicBezTo>
                  <a:lnTo>
                    <a:pt x="80" y="56"/>
                  </a:lnTo>
                  <a:close/>
                  <a:moveTo>
                    <a:pt x="40" y="5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56"/>
                    <a:pt x="60" y="56"/>
                    <a:pt x="60" y="56"/>
                  </a:cubicBezTo>
                  <a:lnTo>
                    <a:pt x="40" y="56"/>
                  </a:lnTo>
                  <a:close/>
                  <a:moveTo>
                    <a:pt x="60" y="96"/>
                  </a:moveTo>
                  <a:cubicBezTo>
                    <a:pt x="40" y="96"/>
                    <a:pt x="40" y="96"/>
                    <a:pt x="40" y="96"/>
                  </a:cubicBezTo>
                  <a:cubicBezTo>
                    <a:pt x="40" y="76"/>
                    <a:pt x="40" y="76"/>
                    <a:pt x="40" y="76"/>
                  </a:cubicBezTo>
                  <a:cubicBezTo>
                    <a:pt x="60" y="76"/>
                    <a:pt x="60" y="76"/>
                    <a:pt x="60" y="76"/>
                  </a:cubicBezTo>
                  <a:lnTo>
                    <a:pt x="60" y="96"/>
                  </a:lnTo>
                  <a:close/>
                  <a:moveTo>
                    <a:pt x="100" y="76"/>
                  </a:moveTo>
                  <a:cubicBezTo>
                    <a:pt x="100" y="96"/>
                    <a:pt x="100" y="96"/>
                    <a:pt x="100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100" y="76"/>
                  </a:lnTo>
                  <a:close/>
                  <a:moveTo>
                    <a:pt x="140" y="76"/>
                  </a:moveTo>
                  <a:cubicBezTo>
                    <a:pt x="140" y="96"/>
                    <a:pt x="140" y="96"/>
                    <a:pt x="140" y="96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40" y="76"/>
                  </a:lnTo>
                  <a:close/>
                  <a:moveTo>
                    <a:pt x="140" y="56"/>
                  </a:moveTo>
                  <a:cubicBezTo>
                    <a:pt x="160" y="56"/>
                    <a:pt x="160" y="56"/>
                    <a:pt x="160" y="5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40" y="76"/>
                    <a:pt x="140" y="76"/>
                    <a:pt x="140" y="76"/>
                  </a:cubicBezTo>
                  <a:lnTo>
                    <a:pt x="140" y="56"/>
                  </a:lnTo>
                  <a:close/>
                  <a:moveTo>
                    <a:pt x="100" y="76"/>
                  </a:moveTo>
                  <a:cubicBezTo>
                    <a:pt x="100" y="56"/>
                    <a:pt x="100" y="56"/>
                    <a:pt x="100" y="56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00" y="76"/>
                  </a:lnTo>
                  <a:close/>
                  <a:moveTo>
                    <a:pt x="60" y="76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60" y="76"/>
                  </a:lnTo>
                  <a:close/>
                  <a:moveTo>
                    <a:pt x="16" y="124"/>
                  </a:moveTo>
                  <a:cubicBezTo>
                    <a:pt x="16" y="192"/>
                    <a:pt x="16" y="192"/>
                    <a:pt x="16" y="192"/>
                  </a:cubicBezTo>
                  <a:cubicBezTo>
                    <a:pt x="16" y="196"/>
                    <a:pt x="12" y="200"/>
                    <a:pt x="8" y="200"/>
                  </a:cubicBezTo>
                  <a:cubicBezTo>
                    <a:pt x="3" y="200"/>
                    <a:pt x="0" y="196"/>
                    <a:pt x="0" y="19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7" y="124"/>
                    <a:pt x="18" y="124"/>
                    <a:pt x="20" y="124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18" y="124"/>
                    <a:pt x="17" y="124"/>
                    <a:pt x="16" y="124"/>
                  </a:cubicBezTo>
                  <a:close/>
                  <a:moveTo>
                    <a:pt x="160" y="116"/>
                  </a:moveTo>
                  <a:cubicBezTo>
                    <a:pt x="140" y="116"/>
                    <a:pt x="140" y="116"/>
                    <a:pt x="140" y="116"/>
                  </a:cubicBezTo>
                  <a:cubicBezTo>
                    <a:pt x="140" y="96"/>
                    <a:pt x="140" y="96"/>
                    <a:pt x="140" y="96"/>
                  </a:cubicBezTo>
                  <a:cubicBezTo>
                    <a:pt x="160" y="96"/>
                    <a:pt x="160" y="96"/>
                    <a:pt x="160" y="96"/>
                  </a:cubicBezTo>
                  <a:lnTo>
                    <a:pt x="160" y="116"/>
                  </a:lnTo>
                  <a:close/>
                  <a:moveTo>
                    <a:pt x="120" y="116"/>
                  </a:moveTo>
                  <a:cubicBezTo>
                    <a:pt x="100" y="116"/>
                    <a:pt x="100" y="116"/>
                    <a:pt x="100" y="116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120" y="96"/>
                    <a:pt x="120" y="96"/>
                    <a:pt x="120" y="96"/>
                  </a:cubicBezTo>
                  <a:lnTo>
                    <a:pt x="120" y="116"/>
                  </a:lnTo>
                  <a:close/>
                  <a:moveTo>
                    <a:pt x="80" y="116"/>
                  </a:moveTo>
                  <a:cubicBezTo>
                    <a:pt x="60" y="116"/>
                    <a:pt x="60" y="116"/>
                    <a:pt x="60" y="11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80" y="96"/>
                    <a:pt x="80" y="96"/>
                    <a:pt x="80" y="96"/>
                  </a:cubicBezTo>
                  <a:lnTo>
                    <a:pt x="80" y="116"/>
                  </a:lnTo>
                  <a:close/>
                  <a:moveTo>
                    <a:pt x="20" y="116"/>
                  </a:moveTo>
                  <a:cubicBezTo>
                    <a:pt x="20" y="96"/>
                    <a:pt x="20" y="96"/>
                    <a:pt x="20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116"/>
                    <a:pt x="40" y="116"/>
                    <a:pt x="40" y="116"/>
                  </a:cubicBezTo>
                  <a:lnTo>
                    <a:pt x="20" y="116"/>
                  </a:lnTo>
                  <a:close/>
                  <a:moveTo>
                    <a:pt x="20" y="76"/>
                  </a:moveTo>
                  <a:cubicBezTo>
                    <a:pt x="20" y="56"/>
                    <a:pt x="20" y="56"/>
                    <a:pt x="20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76"/>
                    <a:pt x="40" y="76"/>
                    <a:pt x="40" y="76"/>
                  </a:cubicBezTo>
                  <a:lnTo>
                    <a:pt x="20" y="76"/>
                  </a:lnTo>
                  <a:close/>
                  <a:moveTo>
                    <a:pt x="20" y="36"/>
                  </a:moveTo>
                  <a:cubicBezTo>
                    <a:pt x="20" y="16"/>
                    <a:pt x="20" y="16"/>
                    <a:pt x="2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60" y="3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60" y="36"/>
                    <a:pt x="60" y="36"/>
                    <a:pt x="60" y="36"/>
                  </a:cubicBezTo>
                  <a:close/>
                  <a:moveTo>
                    <a:pt x="100" y="3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00" y="36"/>
                    <a:pt x="100" y="36"/>
                    <a:pt x="100" y="36"/>
                  </a:cubicBezTo>
                  <a:close/>
                  <a:moveTo>
                    <a:pt x="140" y="36"/>
                  </a:moveTo>
                  <a:cubicBezTo>
                    <a:pt x="140" y="16"/>
                    <a:pt x="140" y="16"/>
                    <a:pt x="140" y="16"/>
                  </a:cubicBezTo>
                  <a:cubicBezTo>
                    <a:pt x="160" y="16"/>
                    <a:pt x="160" y="16"/>
                    <a:pt x="160" y="1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40" y="36"/>
                    <a:pt x="140" y="36"/>
                    <a:pt x="140" y="36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15" y="8"/>
                    <a:pt x="16" y="8"/>
                    <a:pt x="20" y="8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43" y="8"/>
                    <a:pt x="27" y="8"/>
                    <a:pt x="20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556808" y="1661762"/>
            <a:ext cx="1512168" cy="1512168"/>
            <a:chOff x="6457627" y="1877786"/>
            <a:chExt cx="1512168" cy="1512168"/>
          </a:xfrm>
        </p:grpSpPr>
        <p:sp>
          <p:nvSpPr>
            <p:cNvPr id="53" name="椭圆 52"/>
            <p:cNvSpPr/>
            <p:nvPr/>
          </p:nvSpPr>
          <p:spPr>
            <a:xfrm>
              <a:off x="6457627" y="1877786"/>
              <a:ext cx="1512168" cy="1512168"/>
            </a:xfrm>
            <a:prstGeom prst="ellipse">
              <a:avLst/>
            </a:prstGeom>
            <a:solidFill>
              <a:srgbClr val="303F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Freeform 96"/>
            <p:cNvSpPr>
              <a:spLocks noEditPoints="1"/>
            </p:cNvSpPr>
            <p:nvPr/>
          </p:nvSpPr>
          <p:spPr bwMode="auto">
            <a:xfrm>
              <a:off x="7030838" y="2430778"/>
              <a:ext cx="406183" cy="406183"/>
            </a:xfrm>
            <a:custGeom>
              <a:avLst/>
              <a:gdLst>
                <a:gd name="T0" fmla="*/ 140 w 200"/>
                <a:gd name="T1" fmla="*/ 200 h 200"/>
                <a:gd name="T2" fmla="*/ 140 w 200"/>
                <a:gd name="T3" fmla="*/ 184 h 200"/>
                <a:gd name="T4" fmla="*/ 200 w 200"/>
                <a:gd name="T5" fmla="*/ 184 h 200"/>
                <a:gd name="T6" fmla="*/ 200 w 200"/>
                <a:gd name="T7" fmla="*/ 200 h 200"/>
                <a:gd name="T8" fmla="*/ 140 w 200"/>
                <a:gd name="T9" fmla="*/ 200 h 200"/>
                <a:gd name="T10" fmla="*/ 160 w 200"/>
                <a:gd name="T11" fmla="*/ 87 h 200"/>
                <a:gd name="T12" fmla="*/ 40 w 200"/>
                <a:gd name="T13" fmla="*/ 87 h 200"/>
                <a:gd name="T14" fmla="*/ 40 w 200"/>
                <a:gd name="T15" fmla="*/ 180 h 200"/>
                <a:gd name="T16" fmla="*/ 20 w 200"/>
                <a:gd name="T17" fmla="*/ 180 h 200"/>
                <a:gd name="T18" fmla="*/ 20 w 200"/>
                <a:gd name="T19" fmla="*/ 10 h 200"/>
                <a:gd name="T20" fmla="*/ 30 w 200"/>
                <a:gd name="T21" fmla="*/ 0 h 200"/>
                <a:gd name="T22" fmla="*/ 40 w 200"/>
                <a:gd name="T23" fmla="*/ 10 h 200"/>
                <a:gd name="T24" fmla="*/ 40 w 200"/>
                <a:gd name="T25" fmla="*/ 28 h 200"/>
                <a:gd name="T26" fmla="*/ 160 w 200"/>
                <a:gd name="T27" fmla="*/ 28 h 200"/>
                <a:gd name="T28" fmla="*/ 160 w 200"/>
                <a:gd name="T29" fmla="*/ 10 h 200"/>
                <a:gd name="T30" fmla="*/ 170 w 200"/>
                <a:gd name="T31" fmla="*/ 0 h 200"/>
                <a:gd name="T32" fmla="*/ 180 w 200"/>
                <a:gd name="T33" fmla="*/ 10 h 200"/>
                <a:gd name="T34" fmla="*/ 180 w 200"/>
                <a:gd name="T35" fmla="*/ 180 h 200"/>
                <a:gd name="T36" fmla="*/ 160 w 200"/>
                <a:gd name="T37" fmla="*/ 180 h 200"/>
                <a:gd name="T38" fmla="*/ 160 w 200"/>
                <a:gd name="T39" fmla="*/ 87 h 200"/>
                <a:gd name="T40" fmla="*/ 140 w 200"/>
                <a:gd name="T41" fmla="*/ 40 h 200"/>
                <a:gd name="T42" fmla="*/ 140 w 200"/>
                <a:gd name="T43" fmla="*/ 60 h 200"/>
                <a:gd name="T44" fmla="*/ 120 w 200"/>
                <a:gd name="T45" fmla="*/ 60 h 200"/>
                <a:gd name="T46" fmla="*/ 120 w 200"/>
                <a:gd name="T47" fmla="*/ 40 h 200"/>
                <a:gd name="T48" fmla="*/ 100 w 200"/>
                <a:gd name="T49" fmla="*/ 40 h 200"/>
                <a:gd name="T50" fmla="*/ 100 w 200"/>
                <a:gd name="T51" fmla="*/ 60 h 200"/>
                <a:gd name="T52" fmla="*/ 80 w 200"/>
                <a:gd name="T53" fmla="*/ 60 h 200"/>
                <a:gd name="T54" fmla="*/ 80 w 200"/>
                <a:gd name="T55" fmla="*/ 40 h 200"/>
                <a:gd name="T56" fmla="*/ 60 w 200"/>
                <a:gd name="T57" fmla="*/ 40 h 200"/>
                <a:gd name="T58" fmla="*/ 60 w 200"/>
                <a:gd name="T59" fmla="*/ 60 h 200"/>
                <a:gd name="T60" fmla="*/ 40 w 200"/>
                <a:gd name="T61" fmla="*/ 60 h 200"/>
                <a:gd name="T62" fmla="*/ 40 w 200"/>
                <a:gd name="T63" fmla="*/ 80 h 200"/>
                <a:gd name="T64" fmla="*/ 60 w 200"/>
                <a:gd name="T65" fmla="*/ 80 h 200"/>
                <a:gd name="T66" fmla="*/ 60 w 200"/>
                <a:gd name="T67" fmla="*/ 60 h 200"/>
                <a:gd name="T68" fmla="*/ 80 w 200"/>
                <a:gd name="T69" fmla="*/ 60 h 200"/>
                <a:gd name="T70" fmla="*/ 80 w 200"/>
                <a:gd name="T71" fmla="*/ 80 h 200"/>
                <a:gd name="T72" fmla="*/ 100 w 200"/>
                <a:gd name="T73" fmla="*/ 80 h 200"/>
                <a:gd name="T74" fmla="*/ 100 w 200"/>
                <a:gd name="T75" fmla="*/ 60 h 200"/>
                <a:gd name="T76" fmla="*/ 120 w 200"/>
                <a:gd name="T77" fmla="*/ 60 h 200"/>
                <a:gd name="T78" fmla="*/ 120 w 200"/>
                <a:gd name="T79" fmla="*/ 80 h 200"/>
                <a:gd name="T80" fmla="*/ 140 w 200"/>
                <a:gd name="T81" fmla="*/ 80 h 200"/>
                <a:gd name="T82" fmla="*/ 140 w 200"/>
                <a:gd name="T83" fmla="*/ 60 h 200"/>
                <a:gd name="T84" fmla="*/ 160 w 200"/>
                <a:gd name="T85" fmla="*/ 60 h 200"/>
                <a:gd name="T86" fmla="*/ 160 w 200"/>
                <a:gd name="T87" fmla="*/ 40 h 200"/>
                <a:gd name="T88" fmla="*/ 140 w 200"/>
                <a:gd name="T89" fmla="*/ 40 h 200"/>
                <a:gd name="T90" fmla="*/ 60 w 200"/>
                <a:gd name="T91" fmla="*/ 200 h 200"/>
                <a:gd name="T92" fmla="*/ 0 w 200"/>
                <a:gd name="T93" fmla="*/ 200 h 200"/>
                <a:gd name="T94" fmla="*/ 0 w 200"/>
                <a:gd name="T95" fmla="*/ 184 h 200"/>
                <a:gd name="T96" fmla="*/ 60 w 200"/>
                <a:gd name="T97" fmla="*/ 184 h 200"/>
                <a:gd name="T98" fmla="*/ 60 w 200"/>
                <a:gd name="T9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0" h="200">
                  <a:moveTo>
                    <a:pt x="140" y="200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200" y="184"/>
                    <a:pt x="200" y="184"/>
                    <a:pt x="200" y="184"/>
                  </a:cubicBezTo>
                  <a:cubicBezTo>
                    <a:pt x="200" y="200"/>
                    <a:pt x="200" y="200"/>
                    <a:pt x="200" y="200"/>
                  </a:cubicBezTo>
                  <a:lnTo>
                    <a:pt x="140" y="200"/>
                  </a:lnTo>
                  <a:close/>
                  <a:moveTo>
                    <a:pt x="160" y="87"/>
                  </a:moveTo>
                  <a:cubicBezTo>
                    <a:pt x="40" y="87"/>
                    <a:pt x="40" y="87"/>
                    <a:pt x="40" y="87"/>
                  </a:cubicBezTo>
                  <a:cubicBezTo>
                    <a:pt x="40" y="180"/>
                    <a:pt x="40" y="180"/>
                    <a:pt x="40" y="180"/>
                  </a:cubicBezTo>
                  <a:cubicBezTo>
                    <a:pt x="20" y="180"/>
                    <a:pt x="20" y="180"/>
                    <a:pt x="20" y="18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4"/>
                    <a:pt x="24" y="0"/>
                    <a:pt x="30" y="0"/>
                  </a:cubicBezTo>
                  <a:cubicBezTo>
                    <a:pt x="35" y="0"/>
                    <a:pt x="40" y="4"/>
                    <a:pt x="40" y="10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60" y="4"/>
                    <a:pt x="164" y="0"/>
                    <a:pt x="170" y="0"/>
                  </a:cubicBezTo>
                  <a:cubicBezTo>
                    <a:pt x="175" y="0"/>
                    <a:pt x="180" y="4"/>
                    <a:pt x="180" y="10"/>
                  </a:cubicBezTo>
                  <a:cubicBezTo>
                    <a:pt x="180" y="180"/>
                    <a:pt x="180" y="180"/>
                    <a:pt x="180" y="180"/>
                  </a:cubicBezTo>
                  <a:cubicBezTo>
                    <a:pt x="160" y="180"/>
                    <a:pt x="160" y="180"/>
                    <a:pt x="160" y="180"/>
                  </a:cubicBezTo>
                  <a:lnTo>
                    <a:pt x="160" y="87"/>
                  </a:lnTo>
                  <a:close/>
                  <a:moveTo>
                    <a:pt x="140" y="40"/>
                  </a:moveTo>
                  <a:cubicBezTo>
                    <a:pt x="140" y="60"/>
                    <a:pt x="140" y="60"/>
                    <a:pt x="14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60"/>
                    <a:pt x="140" y="60"/>
                    <a:pt x="140" y="60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40" y="40"/>
                  </a:lnTo>
                  <a:close/>
                  <a:moveTo>
                    <a:pt x="60" y="200"/>
                  </a:moveTo>
                  <a:cubicBezTo>
                    <a:pt x="0" y="200"/>
                    <a:pt x="0" y="200"/>
                    <a:pt x="0" y="200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60" y="184"/>
                    <a:pt x="60" y="184"/>
                    <a:pt x="60" y="184"/>
                  </a:cubicBezTo>
                  <a:lnTo>
                    <a:pt x="60" y="2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" name="弧形 54"/>
          <p:cNvSpPr/>
          <p:nvPr/>
        </p:nvSpPr>
        <p:spPr>
          <a:xfrm rot="15231781">
            <a:off x="4275713" y="1926402"/>
            <a:ext cx="1328675" cy="1328675"/>
          </a:xfrm>
          <a:prstGeom prst="arc">
            <a:avLst>
              <a:gd name="adj1" fmla="val 10956006"/>
              <a:gd name="adj2" fmla="val 0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/>
          <p:nvPr/>
        </p:nvSpPr>
        <p:spPr>
          <a:xfrm rot="8176387">
            <a:off x="5318376" y="2833614"/>
            <a:ext cx="1546686" cy="1546686"/>
          </a:xfrm>
          <a:prstGeom prst="arc">
            <a:avLst>
              <a:gd name="adj1" fmla="val 13244638"/>
              <a:gd name="adj2" fmla="val 56923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4760030" y="1793130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8" name="标题 4"/>
          <p:cNvSpPr txBox="1">
            <a:spLocks/>
          </p:cNvSpPr>
          <p:nvPr/>
        </p:nvSpPr>
        <p:spPr>
          <a:xfrm>
            <a:off x="4717151" y="1803832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sp>
        <p:nvSpPr>
          <p:cNvPr id="59" name="椭圆 58"/>
          <p:cNvSpPr/>
          <p:nvPr/>
        </p:nvSpPr>
        <p:spPr>
          <a:xfrm>
            <a:off x="5289793" y="3778337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标题 4"/>
          <p:cNvSpPr txBox="1">
            <a:spLocks/>
          </p:cNvSpPr>
          <p:nvPr/>
        </p:nvSpPr>
        <p:spPr>
          <a:xfrm>
            <a:off x="5246914" y="3789039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61" name="椭圆 60"/>
          <p:cNvSpPr/>
          <p:nvPr/>
        </p:nvSpPr>
        <p:spPr>
          <a:xfrm>
            <a:off x="7378025" y="1412776"/>
            <a:ext cx="360040" cy="36004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标题 4"/>
          <p:cNvSpPr txBox="1">
            <a:spLocks/>
          </p:cNvSpPr>
          <p:nvPr/>
        </p:nvSpPr>
        <p:spPr>
          <a:xfrm>
            <a:off x="7335146" y="1423478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6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63" name="矩形 62"/>
          <p:cNvSpPr/>
          <p:nvPr/>
        </p:nvSpPr>
        <p:spPr>
          <a:xfrm>
            <a:off x="2415931" y="2034557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2002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2415244" y="2357555"/>
            <a:ext cx="230425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获得“五一劳动奖章”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和荣誉证书。</a:t>
            </a:r>
          </a:p>
        </p:txBody>
      </p:sp>
      <p:sp>
        <p:nvSpPr>
          <p:cNvPr id="65" name="矩形 64"/>
          <p:cNvSpPr/>
          <p:nvPr/>
        </p:nvSpPr>
        <p:spPr>
          <a:xfrm>
            <a:off x="3459431" y="4005064"/>
            <a:ext cx="214627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2005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公司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3458744" y="4328062"/>
            <a:ext cx="2350811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年度销售冠军，并获得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“十佳进步青年”奖项。</a:t>
            </a:r>
          </a:p>
        </p:txBody>
      </p:sp>
      <p:sp>
        <p:nvSpPr>
          <p:cNvPr id="67" name="矩形 66"/>
          <p:cNvSpPr/>
          <p:nvPr/>
        </p:nvSpPr>
        <p:spPr>
          <a:xfrm>
            <a:off x="8258514" y="2564904"/>
            <a:ext cx="227639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2008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8257827" y="2887902"/>
            <a:ext cx="2277083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荣幸成为北京奥运会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市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sym typeface="微软雅黑" pitchFamily="34" charset="-122"/>
              </a:rPr>
              <a:t>火炬手。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22460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4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3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55" grpId="0" animBg="1"/>
      <p:bldP spid="56" grpId="0" animBg="1"/>
      <p:bldP spid="57" grpId="0" animBg="1"/>
      <p:bldP spid="58" grpId="0"/>
      <p:bldP spid="59" grpId="0" animBg="1"/>
      <p:bldP spid="60" grpId="0"/>
      <p:bldP spid="61" grpId="0" animBg="1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37" name="Freeform 9"/>
          <p:cNvSpPr>
            <a:spLocks/>
          </p:cNvSpPr>
          <p:nvPr/>
        </p:nvSpPr>
        <p:spPr bwMode="auto">
          <a:xfrm rot="13500000">
            <a:off x="2148295" y="2851061"/>
            <a:ext cx="2139941" cy="2139940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8" name="Freeform 9"/>
          <p:cNvSpPr>
            <a:spLocks/>
          </p:cNvSpPr>
          <p:nvPr/>
        </p:nvSpPr>
        <p:spPr bwMode="auto">
          <a:xfrm rot="13500000">
            <a:off x="4484830" y="2851062"/>
            <a:ext cx="2139941" cy="2139940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Freeform 9"/>
          <p:cNvSpPr>
            <a:spLocks/>
          </p:cNvSpPr>
          <p:nvPr/>
        </p:nvSpPr>
        <p:spPr bwMode="auto">
          <a:xfrm rot="2700000">
            <a:off x="3313290" y="1711957"/>
            <a:ext cx="2139941" cy="2139941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0" name="Group 10"/>
          <p:cNvGrpSpPr/>
          <p:nvPr/>
        </p:nvGrpSpPr>
        <p:grpSpPr>
          <a:xfrm>
            <a:off x="2369845" y="3038149"/>
            <a:ext cx="599208" cy="492388"/>
            <a:chOff x="7836195" y="3464708"/>
            <a:chExt cx="599208" cy="492388"/>
          </a:xfrm>
        </p:grpSpPr>
        <p:sp>
          <p:nvSpPr>
            <p:cNvPr id="41" name="Oval 11"/>
            <p:cNvSpPr/>
            <p:nvPr/>
          </p:nvSpPr>
          <p:spPr>
            <a:xfrm rot="2700000">
              <a:off x="7882236" y="3464708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303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836195" y="3536805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01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3" name="Group 13"/>
          <p:cNvGrpSpPr/>
          <p:nvPr/>
        </p:nvGrpSpPr>
        <p:grpSpPr>
          <a:xfrm>
            <a:off x="4079260" y="1529040"/>
            <a:ext cx="599208" cy="492388"/>
            <a:chOff x="9545610" y="1955599"/>
            <a:chExt cx="599208" cy="492388"/>
          </a:xfrm>
        </p:grpSpPr>
        <p:sp>
          <p:nvSpPr>
            <p:cNvPr id="44" name="Oval 14"/>
            <p:cNvSpPr/>
            <p:nvPr/>
          </p:nvSpPr>
          <p:spPr>
            <a:xfrm rot="2700000">
              <a:off x="9603416" y="1955599"/>
              <a:ext cx="492388" cy="492388"/>
            </a:xfrm>
            <a:prstGeom prst="ellipse">
              <a:avLst/>
            </a:prstGeom>
            <a:solidFill>
              <a:schemeClr val="bg1"/>
            </a:solidFill>
            <a:ln w="133350">
              <a:solidFill>
                <a:srgbClr val="202A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545610" y="2019602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02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6" name="Group 16"/>
          <p:cNvGrpSpPr/>
          <p:nvPr/>
        </p:nvGrpSpPr>
        <p:grpSpPr>
          <a:xfrm>
            <a:off x="5832060" y="3048718"/>
            <a:ext cx="599208" cy="492388"/>
            <a:chOff x="10716797" y="5108091"/>
            <a:chExt cx="599208" cy="492388"/>
          </a:xfrm>
        </p:grpSpPr>
        <p:sp>
          <p:nvSpPr>
            <p:cNvPr id="47" name="Oval 17"/>
            <p:cNvSpPr/>
            <p:nvPr/>
          </p:nvSpPr>
          <p:spPr>
            <a:xfrm rot="2700000">
              <a:off x="10774955" y="5108091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303F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0716797" y="5178591"/>
              <a:ext cx="599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03</a:t>
              </a:r>
              <a:endParaRPr lang="id-ID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49" name="Freeform 19"/>
          <p:cNvSpPr>
            <a:spLocks noEditPoints="1"/>
          </p:cNvSpPr>
          <p:nvPr/>
        </p:nvSpPr>
        <p:spPr bwMode="auto">
          <a:xfrm>
            <a:off x="4149544" y="2516260"/>
            <a:ext cx="458640" cy="442874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0" name="Freeform 23"/>
          <p:cNvSpPr>
            <a:spLocks noEditPoints="1"/>
          </p:cNvSpPr>
          <p:nvPr/>
        </p:nvSpPr>
        <p:spPr bwMode="auto">
          <a:xfrm>
            <a:off x="2990974" y="3825441"/>
            <a:ext cx="442875" cy="335381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rgbClr val="303F5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1" name="Group 24"/>
          <p:cNvGrpSpPr/>
          <p:nvPr/>
        </p:nvGrpSpPr>
        <p:grpSpPr>
          <a:xfrm>
            <a:off x="5324314" y="3770178"/>
            <a:ext cx="451474" cy="442875"/>
            <a:chOff x="6786562" y="796925"/>
            <a:chExt cx="500063" cy="490538"/>
          </a:xfrm>
          <a:solidFill>
            <a:srgbClr val="303F52"/>
          </a:solidFill>
        </p:grpSpPr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6786562" y="796925"/>
              <a:ext cx="500063" cy="490538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28"/>
            <p:cNvSpPr>
              <a:spLocks noEditPoints="1"/>
            </p:cNvSpPr>
            <p:nvPr/>
          </p:nvSpPr>
          <p:spPr bwMode="auto">
            <a:xfrm>
              <a:off x="6967538" y="969963"/>
              <a:ext cx="134938" cy="138113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29"/>
            <p:cNvSpPr>
              <a:spLocks/>
            </p:cNvSpPr>
            <p:nvPr/>
          </p:nvSpPr>
          <p:spPr bwMode="auto">
            <a:xfrm>
              <a:off x="6956425" y="1135063"/>
              <a:ext cx="73025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30"/>
            <p:cNvSpPr>
              <a:spLocks/>
            </p:cNvSpPr>
            <p:nvPr/>
          </p:nvSpPr>
          <p:spPr bwMode="auto">
            <a:xfrm>
              <a:off x="7043738" y="873125"/>
              <a:ext cx="77788" cy="80963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6" name="椭圆 55"/>
          <p:cNvSpPr/>
          <p:nvPr/>
        </p:nvSpPr>
        <p:spPr>
          <a:xfrm>
            <a:off x="7105699" y="1955350"/>
            <a:ext cx="576622" cy="576785"/>
          </a:xfrm>
          <a:prstGeom prst="ellipse">
            <a:avLst/>
          </a:prstGeom>
          <a:solidFill>
            <a:srgbClr val="30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105700" y="2891454"/>
            <a:ext cx="576622" cy="576785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7105700" y="3827558"/>
            <a:ext cx="576622" cy="576785"/>
          </a:xfrm>
          <a:prstGeom prst="ellipse">
            <a:avLst/>
          </a:prstGeom>
          <a:solidFill>
            <a:srgbClr val="303F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</a:t>
            </a:r>
            <a:endParaRPr lang="zh-CN" altLang="en-US" dirty="0"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9" name="TextBox 498"/>
          <p:cNvSpPr txBox="1"/>
          <p:nvPr/>
        </p:nvSpPr>
        <p:spPr>
          <a:xfrm>
            <a:off x="7803838" y="1916832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CHINESE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0" name="TextBox 503"/>
          <p:cNvSpPr txBox="1"/>
          <p:nvPr/>
        </p:nvSpPr>
        <p:spPr>
          <a:xfrm>
            <a:off x="7816264" y="2231012"/>
            <a:ext cx="2733398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汉语：普通话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等级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水平测试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级甲等成绩。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498"/>
          <p:cNvSpPr txBox="1"/>
          <p:nvPr/>
        </p:nvSpPr>
        <p:spPr>
          <a:xfrm>
            <a:off x="7803838" y="2924944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ENGLISH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2" name="TextBox 503"/>
          <p:cNvSpPr txBox="1"/>
          <p:nvPr/>
        </p:nvSpPr>
        <p:spPr>
          <a:xfrm>
            <a:off x="7816263" y="3239124"/>
            <a:ext cx="2545303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英语：四六级专业证书，以及新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TOEFL120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分。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498"/>
          <p:cNvSpPr txBox="1"/>
          <p:nvPr/>
        </p:nvSpPr>
        <p:spPr>
          <a:xfrm>
            <a:off x="7803838" y="3916256"/>
            <a:ext cx="150714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JAPANESE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64" name="TextBox 503"/>
          <p:cNvSpPr txBox="1"/>
          <p:nvPr/>
        </p:nvSpPr>
        <p:spPr>
          <a:xfrm>
            <a:off x="7816264" y="4230436"/>
            <a:ext cx="2385780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日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语：商务日语证书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N1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9510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9" grpId="0" animBg="1"/>
      <p:bldP spid="50" grpId="0" animBg="1"/>
      <p:bldP spid="56" grpId="0" animBg="1"/>
      <p:bldP spid="57" grpId="0" animBg="1"/>
      <p:bldP spid="58" grpId="0" animBg="1"/>
      <p:bldP spid="59" grpId="0"/>
      <p:bldP spid="60" grpId="0"/>
      <p:bldP spid="61" grpId="0"/>
      <p:bldP spid="62" grpId="0"/>
      <p:bldP spid="63" grpId="0"/>
      <p:bldP spid="64" grpId="0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 flipH="1">
            <a:off x="-23093" y="4522187"/>
            <a:ext cx="4032448" cy="2198473"/>
            <a:chOff x="5917425" y="3435846"/>
            <a:chExt cx="3226575" cy="1707654"/>
          </a:xfrm>
        </p:grpSpPr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7916827" y="4458196"/>
            <a:ext cx="4301440" cy="2276522"/>
            <a:chOff x="5917425" y="3435846"/>
            <a:chExt cx="3226575" cy="1707654"/>
          </a:xfrm>
        </p:grpSpPr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 xmlns="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" name="文本框 9"/>
          <p:cNvSpPr txBox="1"/>
          <p:nvPr/>
        </p:nvSpPr>
        <p:spPr>
          <a:xfrm>
            <a:off x="985019" y="18864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应聘岗位</a:t>
            </a:r>
            <a:endParaRPr lang="zh-CN" altLang="en-US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241896" y="125398"/>
            <a:ext cx="481345" cy="414953"/>
          </a:xfrm>
          <a:prstGeom prst="hexagon">
            <a:avLst/>
          </a:prstGeom>
          <a:solidFill>
            <a:srgbClr val="202A36"/>
          </a:solidFill>
          <a:ln>
            <a:solidFill>
              <a:srgbClr val="202A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41003" y="505764"/>
            <a:ext cx="857184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9412843" y="188639"/>
            <a:ext cx="933216" cy="334417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2" name="矩形 11"/>
          <p:cNvSpPr/>
          <p:nvPr/>
        </p:nvSpPr>
        <p:spPr>
          <a:xfrm>
            <a:off x="10347503" y="187549"/>
            <a:ext cx="1582732" cy="334417"/>
          </a:xfrm>
          <a:prstGeom prst="rect">
            <a:avLst/>
          </a:prstGeom>
          <a:solidFill>
            <a:srgbClr val="3647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19" name="六边形 18"/>
          <p:cNvSpPr/>
          <p:nvPr/>
        </p:nvSpPr>
        <p:spPr>
          <a:xfrm>
            <a:off x="624979" y="392472"/>
            <a:ext cx="261790" cy="225682"/>
          </a:xfrm>
          <a:prstGeom prst="hexagon">
            <a:avLst/>
          </a:prstGeom>
          <a:solidFill>
            <a:srgbClr val="202A36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9"/>
          <p:cNvSpPr txBox="1"/>
          <p:nvPr/>
        </p:nvSpPr>
        <p:spPr>
          <a:xfrm>
            <a:off x="9412843" y="221071"/>
            <a:ext cx="93321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第一章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10338630" y="213500"/>
            <a:ext cx="158417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基本资料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Group 4"/>
          <p:cNvGrpSpPr>
            <a:grpSpLocks noChangeAspect="1"/>
          </p:cNvGrpSpPr>
          <p:nvPr/>
        </p:nvGrpSpPr>
        <p:grpSpPr bwMode="auto">
          <a:xfrm>
            <a:off x="377256" y="150900"/>
            <a:ext cx="210218" cy="336917"/>
            <a:chOff x="4638" y="-33"/>
            <a:chExt cx="667" cy="1069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7648023" y="1646224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635059" y="3825326"/>
            <a:ext cx="1313162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782887" y="2702619"/>
            <a:ext cx="131316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等腰三角形 27"/>
          <p:cNvSpPr>
            <a:spLocks noChangeAspect="1" noChangeArrowheads="1"/>
          </p:cNvSpPr>
          <p:nvPr/>
        </p:nvSpPr>
        <p:spPr bwMode="auto">
          <a:xfrm rot="5400000" flipV="1">
            <a:off x="7339678" y="2155159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9" name="矩形 47"/>
          <p:cNvSpPr>
            <a:spLocks noChangeArrowheads="1"/>
          </p:cNvSpPr>
          <p:nvPr/>
        </p:nvSpPr>
        <p:spPr bwMode="auto">
          <a:xfrm>
            <a:off x="7635061" y="2060962"/>
            <a:ext cx="2822407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综合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的综合描述说明。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0" name="等腰三角形 18"/>
          <p:cNvSpPr>
            <a:spLocks noChangeAspect="1" noChangeArrowheads="1"/>
          </p:cNvSpPr>
          <p:nvPr/>
        </p:nvSpPr>
        <p:spPr bwMode="auto">
          <a:xfrm rot="5400000" flipV="1">
            <a:off x="7339678" y="4338227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7635061" y="4244034"/>
            <a:ext cx="2822407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在此录入上述图表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说明，在此录入上述图表的综合描述说明，在此录入上述图表的综合描述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说明。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2" name="等腰三角形 18"/>
          <p:cNvSpPr>
            <a:spLocks noChangeAspect="1" noChangeArrowheads="1"/>
          </p:cNvSpPr>
          <p:nvPr/>
        </p:nvSpPr>
        <p:spPr bwMode="auto">
          <a:xfrm rot="16200000" flipH="1" flipV="1">
            <a:off x="4269367" y="3208271"/>
            <a:ext cx="239249" cy="206315"/>
          </a:xfrm>
          <a:prstGeom prst="triangle">
            <a:avLst>
              <a:gd name="adj" fmla="val 50000"/>
            </a:avLst>
          </a:prstGeom>
          <a:solidFill>
            <a:srgbClr val="36475C"/>
          </a:solidFill>
          <a:ln>
            <a:noFill/>
          </a:ln>
          <a:extLst/>
        </p:spPr>
        <p:txBody>
          <a:bodyPr lIns="91431" tIns="45716" rIns="91431" bIns="45716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charset="0"/>
              <a:buNone/>
            </a:pPr>
            <a:endParaRPr lang="zh-CN" altLang="zh-CN" sz="2000">
              <a:solidFill>
                <a:schemeClr val="tx1">
                  <a:lumMod val="65000"/>
                  <a:lumOff val="3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3" name="矩形 47"/>
          <p:cNvSpPr>
            <a:spLocks noChangeArrowheads="1"/>
          </p:cNvSpPr>
          <p:nvPr/>
        </p:nvSpPr>
        <p:spPr bwMode="auto">
          <a:xfrm>
            <a:off x="1777107" y="3114070"/>
            <a:ext cx="2443253" cy="2160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在此录入图表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的综合描述</a:t>
            </a:r>
            <a:r>
              <a:rPr lang="zh-CN" altLang="en-US" sz="1400" dirty="0">
                <a:solidFill>
                  <a:srgbClr val="333333"/>
                </a:solidFill>
                <a:sym typeface="微软雅黑" pitchFamily="34" charset="-122"/>
              </a:rPr>
              <a:t>说明，在此录入上述图表的描述说明，在此录入上述图表的描述说明。在此录入上述图表的描述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说明</a:t>
            </a:r>
            <a:r>
              <a:rPr lang="zh-CN" altLang="en-US" sz="1400" dirty="0" smtClean="0">
                <a:solidFill>
                  <a:srgbClr val="333333"/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rgbClr val="333333"/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rgbClr val="333333"/>
              </a:solidFill>
              <a:sym typeface="微软雅黑" pitchFamily="34" charset="-122"/>
            </a:endParaRPr>
          </a:p>
        </p:txBody>
      </p:sp>
      <p:sp>
        <p:nvSpPr>
          <p:cNvPr id="34" name="形状 33"/>
          <p:cNvSpPr/>
          <p:nvPr/>
        </p:nvSpPr>
        <p:spPr>
          <a:xfrm>
            <a:off x="4635277" y="2630803"/>
            <a:ext cx="1867985" cy="1868267"/>
          </a:xfrm>
          <a:prstGeom prst="leftCircularArrow">
            <a:avLst>
              <a:gd name="adj1" fmla="val 8909"/>
              <a:gd name="adj2" fmla="val 1142322"/>
              <a:gd name="adj3" fmla="val 6293598"/>
              <a:gd name="adj4" fmla="val 18900002"/>
              <a:gd name="adj5" fmla="val 12500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sp>
        <p:nvSpPr>
          <p:cNvPr id="35" name="空心弧 34"/>
          <p:cNvSpPr/>
          <p:nvPr/>
        </p:nvSpPr>
        <p:spPr>
          <a:xfrm>
            <a:off x="5305528" y="3853347"/>
            <a:ext cx="1604887" cy="1605530"/>
          </a:xfrm>
          <a:prstGeom prst="blockArc">
            <a:avLst>
              <a:gd name="adj1" fmla="val 13624405"/>
              <a:gd name="adj2" fmla="val 17228224"/>
              <a:gd name="adj3" fmla="val 11481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grpSp>
        <p:nvGrpSpPr>
          <p:cNvPr id="36" name="组合 35"/>
          <p:cNvGrpSpPr/>
          <p:nvPr/>
        </p:nvGrpSpPr>
        <p:grpSpPr>
          <a:xfrm rot="2736489">
            <a:off x="5853855" y="2168556"/>
            <a:ext cx="578227" cy="506765"/>
            <a:chOff x="4212441" y="1835306"/>
            <a:chExt cx="645570" cy="565784"/>
          </a:xfrm>
          <a:solidFill>
            <a:srgbClr val="36475C"/>
          </a:solidFill>
        </p:grpSpPr>
        <p:sp>
          <p:nvSpPr>
            <p:cNvPr id="37" name="Freeform 143"/>
            <p:cNvSpPr>
              <a:spLocks/>
            </p:cNvSpPr>
            <p:nvPr/>
          </p:nvSpPr>
          <p:spPr bwMode="auto">
            <a:xfrm>
              <a:off x="4386528" y="2100064"/>
              <a:ext cx="297398" cy="119685"/>
            </a:xfrm>
            <a:custGeom>
              <a:avLst/>
              <a:gdLst>
                <a:gd name="T0" fmla="*/ 30 w 35"/>
                <a:gd name="T1" fmla="*/ 13 h 14"/>
                <a:gd name="T2" fmla="*/ 5 w 35"/>
                <a:gd name="T3" fmla="*/ 13 h 14"/>
                <a:gd name="T4" fmla="*/ 5 w 35"/>
                <a:gd name="T5" fmla="*/ 13 h 14"/>
                <a:gd name="T6" fmla="*/ 1 w 35"/>
                <a:gd name="T7" fmla="*/ 13 h 14"/>
                <a:gd name="T8" fmla="*/ 1 w 35"/>
                <a:gd name="T9" fmla="*/ 13 h 14"/>
                <a:gd name="T10" fmla="*/ 1 w 35"/>
                <a:gd name="T11" fmla="*/ 9 h 14"/>
                <a:gd name="T12" fmla="*/ 1 w 35"/>
                <a:gd name="T13" fmla="*/ 9 h 14"/>
                <a:gd name="T14" fmla="*/ 34 w 35"/>
                <a:gd name="T15" fmla="*/ 9 h 14"/>
                <a:gd name="T16" fmla="*/ 34 w 35"/>
                <a:gd name="T17" fmla="*/ 9 h 14"/>
                <a:gd name="T18" fmla="*/ 34 w 35"/>
                <a:gd name="T19" fmla="*/ 13 h 14"/>
                <a:gd name="T20" fmla="*/ 34 w 35"/>
                <a:gd name="T21" fmla="*/ 13 h 14"/>
                <a:gd name="T22" fmla="*/ 30 w 35"/>
                <a:gd name="T2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14">
                  <a:moveTo>
                    <a:pt x="30" y="13"/>
                  </a:moveTo>
                  <a:cubicBezTo>
                    <a:pt x="23" y="6"/>
                    <a:pt x="12" y="6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4"/>
                    <a:pt x="2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0" y="0"/>
                    <a:pt x="25" y="0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5" y="10"/>
                    <a:pt x="35" y="12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3" y="14"/>
                    <a:pt x="31" y="14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Freeform 144"/>
            <p:cNvSpPr>
              <a:spLocks/>
            </p:cNvSpPr>
            <p:nvPr/>
          </p:nvSpPr>
          <p:spPr bwMode="auto">
            <a:xfrm>
              <a:off x="4451810" y="2227003"/>
              <a:ext cx="174086" cy="174087"/>
            </a:xfrm>
            <a:custGeom>
              <a:avLst/>
              <a:gdLst>
                <a:gd name="T0" fmla="*/ 3 w 20"/>
                <a:gd name="T1" fmla="*/ 17 h 20"/>
                <a:gd name="T2" fmla="*/ 3 w 20"/>
                <a:gd name="T3" fmla="*/ 4 h 20"/>
                <a:gd name="T4" fmla="*/ 16 w 20"/>
                <a:gd name="T5" fmla="*/ 4 h 20"/>
                <a:gd name="T6" fmla="*/ 16 w 20"/>
                <a:gd name="T7" fmla="*/ 17 h 20"/>
                <a:gd name="T8" fmla="*/ 3 w 20"/>
                <a:gd name="T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3" y="17"/>
                  </a:moveTo>
                  <a:cubicBezTo>
                    <a:pt x="0" y="13"/>
                    <a:pt x="0" y="7"/>
                    <a:pt x="3" y="4"/>
                  </a:cubicBezTo>
                  <a:cubicBezTo>
                    <a:pt x="7" y="0"/>
                    <a:pt x="12" y="0"/>
                    <a:pt x="16" y="4"/>
                  </a:cubicBezTo>
                  <a:cubicBezTo>
                    <a:pt x="20" y="7"/>
                    <a:pt x="20" y="13"/>
                    <a:pt x="16" y="17"/>
                  </a:cubicBezTo>
                  <a:cubicBezTo>
                    <a:pt x="12" y="20"/>
                    <a:pt x="7" y="20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Freeform 145"/>
            <p:cNvSpPr>
              <a:spLocks/>
            </p:cNvSpPr>
            <p:nvPr/>
          </p:nvSpPr>
          <p:spPr bwMode="auto">
            <a:xfrm>
              <a:off x="4299484" y="1962245"/>
              <a:ext cx="471484" cy="170461"/>
            </a:xfrm>
            <a:custGeom>
              <a:avLst/>
              <a:gdLst>
                <a:gd name="T0" fmla="*/ 50 w 55"/>
                <a:gd name="T1" fmla="*/ 19 h 20"/>
                <a:gd name="T2" fmla="*/ 6 w 55"/>
                <a:gd name="T3" fmla="*/ 19 h 20"/>
                <a:gd name="T4" fmla="*/ 6 w 55"/>
                <a:gd name="T5" fmla="*/ 19 h 20"/>
                <a:gd name="T6" fmla="*/ 1 w 55"/>
                <a:gd name="T7" fmla="*/ 19 h 20"/>
                <a:gd name="T8" fmla="*/ 1 w 55"/>
                <a:gd name="T9" fmla="*/ 19 h 20"/>
                <a:gd name="T10" fmla="*/ 1 w 55"/>
                <a:gd name="T11" fmla="*/ 15 h 20"/>
                <a:gd name="T12" fmla="*/ 1 w 55"/>
                <a:gd name="T13" fmla="*/ 15 h 20"/>
                <a:gd name="T14" fmla="*/ 54 w 55"/>
                <a:gd name="T15" fmla="*/ 15 h 20"/>
                <a:gd name="T16" fmla="*/ 54 w 55"/>
                <a:gd name="T17" fmla="*/ 15 h 20"/>
                <a:gd name="T18" fmla="*/ 54 w 55"/>
                <a:gd name="T19" fmla="*/ 19 h 20"/>
                <a:gd name="T20" fmla="*/ 54 w 55"/>
                <a:gd name="T21" fmla="*/ 19 h 20"/>
                <a:gd name="T22" fmla="*/ 50 w 55"/>
                <a:gd name="T2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20">
                  <a:moveTo>
                    <a:pt x="50" y="19"/>
                  </a:moveTo>
                  <a:cubicBezTo>
                    <a:pt x="37" y="7"/>
                    <a:pt x="18" y="7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20"/>
                    <a:pt x="2" y="2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6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6" y="0"/>
                    <a:pt x="39" y="0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6"/>
                    <a:pt x="55" y="18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20"/>
                    <a:pt x="51" y="20"/>
                    <a:pt x="5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Freeform 146"/>
            <p:cNvSpPr>
              <a:spLocks/>
            </p:cNvSpPr>
            <p:nvPr/>
          </p:nvSpPr>
          <p:spPr bwMode="auto">
            <a:xfrm>
              <a:off x="4212441" y="1835306"/>
              <a:ext cx="645570" cy="213982"/>
            </a:xfrm>
            <a:custGeom>
              <a:avLst/>
              <a:gdLst>
                <a:gd name="T0" fmla="*/ 70 w 75"/>
                <a:gd name="T1" fmla="*/ 24 h 25"/>
                <a:gd name="T2" fmla="*/ 6 w 75"/>
                <a:gd name="T3" fmla="*/ 24 h 25"/>
                <a:gd name="T4" fmla="*/ 6 w 75"/>
                <a:gd name="T5" fmla="*/ 24 h 25"/>
                <a:gd name="T6" fmla="*/ 2 w 75"/>
                <a:gd name="T7" fmla="*/ 24 h 25"/>
                <a:gd name="T8" fmla="*/ 2 w 75"/>
                <a:gd name="T9" fmla="*/ 24 h 25"/>
                <a:gd name="T10" fmla="*/ 2 w 75"/>
                <a:gd name="T11" fmla="*/ 20 h 25"/>
                <a:gd name="T12" fmla="*/ 2 w 75"/>
                <a:gd name="T13" fmla="*/ 20 h 25"/>
                <a:gd name="T14" fmla="*/ 74 w 75"/>
                <a:gd name="T15" fmla="*/ 20 h 25"/>
                <a:gd name="T16" fmla="*/ 74 w 75"/>
                <a:gd name="T17" fmla="*/ 20 h 25"/>
                <a:gd name="T18" fmla="*/ 74 w 75"/>
                <a:gd name="T19" fmla="*/ 24 h 25"/>
                <a:gd name="T20" fmla="*/ 74 w 75"/>
                <a:gd name="T21" fmla="*/ 24 h 25"/>
                <a:gd name="T22" fmla="*/ 70 w 75"/>
                <a:gd name="T23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25">
                  <a:moveTo>
                    <a:pt x="70" y="24"/>
                  </a:moveTo>
                  <a:cubicBezTo>
                    <a:pt x="52" y="7"/>
                    <a:pt x="23" y="7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3" y="25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0" y="23"/>
                    <a:pt x="0" y="21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1" y="0"/>
                    <a:pt x="54" y="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5" y="21"/>
                    <a:pt x="75" y="23"/>
                    <a:pt x="74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1" y="25"/>
                    <a:pt x="7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277283" y="3324367"/>
            <a:ext cx="554403" cy="442165"/>
            <a:chOff x="3009633" y="2833220"/>
            <a:chExt cx="591168" cy="471487"/>
          </a:xfrm>
          <a:solidFill>
            <a:srgbClr val="36475C"/>
          </a:solidFill>
        </p:grpSpPr>
        <p:sp>
          <p:nvSpPr>
            <p:cNvPr id="42" name="Oval 214"/>
            <p:cNvSpPr>
              <a:spLocks noChangeArrowheads="1"/>
            </p:cNvSpPr>
            <p:nvPr/>
          </p:nvSpPr>
          <p:spPr bwMode="auto">
            <a:xfrm>
              <a:off x="3234494" y="3210410"/>
              <a:ext cx="94297" cy="9429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Oval 215"/>
            <p:cNvSpPr>
              <a:spLocks noChangeArrowheads="1"/>
            </p:cNvSpPr>
            <p:nvPr/>
          </p:nvSpPr>
          <p:spPr bwMode="auto">
            <a:xfrm>
              <a:off x="3404954" y="3210410"/>
              <a:ext cx="101550" cy="9429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4" name="Freeform 216"/>
            <p:cNvSpPr>
              <a:spLocks noEditPoints="1"/>
            </p:cNvSpPr>
            <p:nvPr/>
          </p:nvSpPr>
          <p:spPr bwMode="auto">
            <a:xfrm>
              <a:off x="3009633" y="2833220"/>
              <a:ext cx="591168" cy="340921"/>
            </a:xfrm>
            <a:custGeom>
              <a:avLst/>
              <a:gdLst>
                <a:gd name="T0" fmla="*/ 66 w 69"/>
                <a:gd name="T1" fmla="*/ 13 h 40"/>
                <a:gd name="T2" fmla="*/ 26 w 69"/>
                <a:gd name="T3" fmla="*/ 13 h 40"/>
                <a:gd name="T4" fmla="*/ 22 w 69"/>
                <a:gd name="T5" fmla="*/ 9 h 40"/>
                <a:gd name="T6" fmla="*/ 22 w 69"/>
                <a:gd name="T7" fmla="*/ 4 h 40"/>
                <a:gd name="T8" fmla="*/ 17 w 69"/>
                <a:gd name="T9" fmla="*/ 0 h 40"/>
                <a:gd name="T10" fmla="*/ 4 w 69"/>
                <a:gd name="T11" fmla="*/ 0 h 40"/>
                <a:gd name="T12" fmla="*/ 0 w 69"/>
                <a:gd name="T13" fmla="*/ 4 h 40"/>
                <a:gd name="T14" fmla="*/ 4 w 69"/>
                <a:gd name="T15" fmla="*/ 8 h 40"/>
                <a:gd name="T16" fmla="*/ 9 w 69"/>
                <a:gd name="T17" fmla="*/ 8 h 40"/>
                <a:gd name="T18" fmla="*/ 14 w 69"/>
                <a:gd name="T19" fmla="*/ 12 h 40"/>
                <a:gd name="T20" fmla="*/ 24 w 69"/>
                <a:gd name="T21" fmla="*/ 37 h 40"/>
                <a:gd name="T22" fmla="*/ 30 w 69"/>
                <a:gd name="T23" fmla="*/ 40 h 40"/>
                <a:gd name="T24" fmla="*/ 54 w 69"/>
                <a:gd name="T25" fmla="*/ 40 h 40"/>
                <a:gd name="T26" fmla="*/ 60 w 69"/>
                <a:gd name="T27" fmla="*/ 37 h 40"/>
                <a:gd name="T28" fmla="*/ 68 w 69"/>
                <a:gd name="T29" fmla="*/ 17 h 40"/>
                <a:gd name="T30" fmla="*/ 66 w 69"/>
                <a:gd name="T31" fmla="*/ 13 h 40"/>
                <a:gd name="T32" fmla="*/ 53 w 69"/>
                <a:gd name="T33" fmla="*/ 35 h 40"/>
                <a:gd name="T34" fmla="*/ 32 w 69"/>
                <a:gd name="T35" fmla="*/ 35 h 40"/>
                <a:gd name="T36" fmla="*/ 26 w 69"/>
                <a:gd name="T37" fmla="*/ 19 h 40"/>
                <a:gd name="T38" fmla="*/ 59 w 69"/>
                <a:gd name="T39" fmla="*/ 19 h 40"/>
                <a:gd name="T40" fmla="*/ 53 w 69"/>
                <a:gd name="T41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9" h="40">
                  <a:moveTo>
                    <a:pt x="6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4" y="13"/>
                    <a:pt x="22" y="11"/>
                    <a:pt x="22" y="9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2"/>
                    <a:pt x="20" y="0"/>
                    <a:pt x="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1" y="8"/>
                    <a:pt x="14" y="9"/>
                    <a:pt x="14" y="12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9"/>
                    <a:pt x="27" y="40"/>
                    <a:pt x="30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7" y="40"/>
                    <a:pt x="59" y="39"/>
                    <a:pt x="60" y="37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9" y="15"/>
                    <a:pt x="68" y="13"/>
                    <a:pt x="66" y="13"/>
                  </a:cubicBezTo>
                  <a:close/>
                  <a:moveTo>
                    <a:pt x="53" y="35"/>
                  </a:moveTo>
                  <a:cubicBezTo>
                    <a:pt x="32" y="35"/>
                    <a:pt x="32" y="35"/>
                    <a:pt x="32" y="35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3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864139" y="4378906"/>
            <a:ext cx="425157" cy="554407"/>
            <a:chOff x="6889388" y="2720789"/>
            <a:chExt cx="453350" cy="591172"/>
          </a:xfrm>
          <a:solidFill>
            <a:srgbClr val="36475C"/>
          </a:solidFill>
        </p:grpSpPr>
        <p:sp>
          <p:nvSpPr>
            <p:cNvPr id="46" name="Freeform 197"/>
            <p:cNvSpPr>
              <a:spLocks noEditPoints="1"/>
            </p:cNvSpPr>
            <p:nvPr/>
          </p:nvSpPr>
          <p:spPr bwMode="auto">
            <a:xfrm>
              <a:off x="7092489" y="2920264"/>
              <a:ext cx="250249" cy="391697"/>
            </a:xfrm>
            <a:custGeom>
              <a:avLst/>
              <a:gdLst>
                <a:gd name="T0" fmla="*/ 18 w 29"/>
                <a:gd name="T1" fmla="*/ 0 h 46"/>
                <a:gd name="T2" fmla="*/ 18 w 29"/>
                <a:gd name="T3" fmla="*/ 13 h 46"/>
                <a:gd name="T4" fmla="*/ 29 w 29"/>
                <a:gd name="T5" fmla="*/ 13 h 46"/>
                <a:gd name="T6" fmla="*/ 29 w 29"/>
                <a:gd name="T7" fmla="*/ 0 h 46"/>
                <a:gd name="T8" fmla="*/ 18 w 29"/>
                <a:gd name="T9" fmla="*/ 0 h 46"/>
                <a:gd name="T10" fmla="*/ 0 w 29"/>
                <a:gd name="T11" fmla="*/ 31 h 46"/>
                <a:gd name="T12" fmla="*/ 14 w 29"/>
                <a:gd name="T13" fmla="*/ 46 h 46"/>
                <a:gd name="T14" fmla="*/ 29 w 29"/>
                <a:gd name="T15" fmla="*/ 31 h 46"/>
                <a:gd name="T16" fmla="*/ 29 w 29"/>
                <a:gd name="T17" fmla="*/ 15 h 46"/>
                <a:gd name="T18" fmla="*/ 0 w 29"/>
                <a:gd name="T19" fmla="*/ 15 h 46"/>
                <a:gd name="T20" fmla="*/ 0 w 29"/>
                <a:gd name="T21" fmla="*/ 31 h 46"/>
                <a:gd name="T22" fmla="*/ 15 w 29"/>
                <a:gd name="T23" fmla="*/ 0 h 46"/>
                <a:gd name="T24" fmla="*/ 0 w 29"/>
                <a:gd name="T25" fmla="*/ 0 h 46"/>
                <a:gd name="T26" fmla="*/ 0 w 29"/>
                <a:gd name="T27" fmla="*/ 13 h 46"/>
                <a:gd name="T28" fmla="*/ 15 w 29"/>
                <a:gd name="T29" fmla="*/ 13 h 46"/>
                <a:gd name="T30" fmla="*/ 15 w 29"/>
                <a:gd name="T3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46">
                  <a:moveTo>
                    <a:pt x="18" y="0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0"/>
                    <a:pt x="29" y="0"/>
                    <a:pt x="29" y="0"/>
                  </a:cubicBezTo>
                  <a:lnTo>
                    <a:pt x="18" y="0"/>
                  </a:lnTo>
                  <a:close/>
                  <a:moveTo>
                    <a:pt x="0" y="31"/>
                  </a:moveTo>
                  <a:cubicBezTo>
                    <a:pt x="0" y="39"/>
                    <a:pt x="6" y="46"/>
                    <a:pt x="14" y="46"/>
                  </a:cubicBezTo>
                  <a:cubicBezTo>
                    <a:pt x="22" y="46"/>
                    <a:pt x="29" y="39"/>
                    <a:pt x="29" y="31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0" y="31"/>
                  </a:lnTo>
                  <a:close/>
                  <a:moveTo>
                    <a:pt x="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7" name="Freeform 198"/>
            <p:cNvSpPr>
              <a:spLocks/>
            </p:cNvSpPr>
            <p:nvPr/>
          </p:nvSpPr>
          <p:spPr bwMode="auto">
            <a:xfrm>
              <a:off x="6889388" y="2720789"/>
              <a:ext cx="333666" cy="301026"/>
            </a:xfrm>
            <a:custGeom>
              <a:avLst/>
              <a:gdLst>
                <a:gd name="T0" fmla="*/ 0 w 39"/>
                <a:gd name="T1" fmla="*/ 20 h 35"/>
                <a:gd name="T2" fmla="*/ 19 w 39"/>
                <a:gd name="T3" fmla="*/ 0 h 35"/>
                <a:gd name="T4" fmla="*/ 19 w 39"/>
                <a:gd name="T5" fmla="*/ 0 h 35"/>
                <a:gd name="T6" fmla="*/ 39 w 39"/>
                <a:gd name="T7" fmla="*/ 20 h 35"/>
                <a:gd name="T8" fmla="*/ 39 w 39"/>
                <a:gd name="T9" fmla="*/ 20 h 35"/>
                <a:gd name="T10" fmla="*/ 36 w 39"/>
                <a:gd name="T11" fmla="*/ 20 h 35"/>
                <a:gd name="T12" fmla="*/ 31 w 39"/>
                <a:gd name="T13" fmla="*/ 8 h 35"/>
                <a:gd name="T14" fmla="*/ 31 w 39"/>
                <a:gd name="T15" fmla="*/ 8 h 35"/>
                <a:gd name="T16" fmla="*/ 19 w 39"/>
                <a:gd name="T17" fmla="*/ 3 h 35"/>
                <a:gd name="T18" fmla="*/ 19 w 39"/>
                <a:gd name="T19" fmla="*/ 3 h 35"/>
                <a:gd name="T20" fmla="*/ 7 w 39"/>
                <a:gd name="T21" fmla="*/ 8 h 35"/>
                <a:gd name="T22" fmla="*/ 7 w 39"/>
                <a:gd name="T23" fmla="*/ 8 h 35"/>
                <a:gd name="T24" fmla="*/ 3 w 39"/>
                <a:gd name="T25" fmla="*/ 20 h 35"/>
                <a:gd name="T26" fmla="*/ 3 w 39"/>
                <a:gd name="T27" fmla="*/ 20 h 35"/>
                <a:gd name="T28" fmla="*/ 8 w 39"/>
                <a:gd name="T29" fmla="*/ 32 h 35"/>
                <a:gd name="T30" fmla="*/ 8 w 39"/>
                <a:gd name="T31" fmla="*/ 32 h 35"/>
                <a:gd name="T32" fmla="*/ 6 w 39"/>
                <a:gd name="T33" fmla="*/ 35 h 35"/>
                <a:gd name="T34" fmla="*/ 0 w 39"/>
                <a:gd name="T3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35">
                  <a:moveTo>
                    <a:pt x="0" y="20"/>
                  </a:moveTo>
                  <a:cubicBezTo>
                    <a:pt x="0" y="9"/>
                    <a:pt x="8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0" y="1"/>
                    <a:pt x="39" y="9"/>
                    <a:pt x="39" y="20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16"/>
                    <a:pt x="34" y="11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8" y="5"/>
                    <a:pt x="24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5" y="3"/>
                    <a:pt x="10" y="5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4" y="11"/>
                    <a:pt x="3" y="16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5"/>
                    <a:pt x="5" y="29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9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8" name="空心弧 47"/>
          <p:cNvSpPr/>
          <p:nvPr/>
        </p:nvSpPr>
        <p:spPr>
          <a:xfrm>
            <a:off x="5305528" y="3853347"/>
            <a:ext cx="1604887" cy="1605530"/>
          </a:xfrm>
          <a:prstGeom prst="blockArc">
            <a:avLst>
              <a:gd name="adj1" fmla="val 17085111"/>
              <a:gd name="adj2" fmla="val 10799997"/>
              <a:gd name="adj3" fmla="val 11504"/>
            </a:avLst>
          </a:prstGeom>
          <a:solidFill>
            <a:srgbClr val="202A36"/>
          </a:solidFill>
          <a:ln>
            <a:noFill/>
          </a:ln>
          <a:effectLst/>
        </p:spPr>
        <p:style>
          <a:lnRef idx="0">
            <a:scrgbClr r="0" g="0" b="0"/>
          </a:lnRef>
          <a:fillRef idx="3">
            <a:scrgbClr r="0" g="0" b="0"/>
          </a:fillRef>
          <a:effectRef idx="2">
            <a:scrgbClr r="0" g="0" b="0"/>
          </a:effectRef>
          <a:fontRef idx="minor">
            <a:schemeClr val="lt1"/>
          </a:fontRef>
        </p:style>
      </p:sp>
      <p:sp>
        <p:nvSpPr>
          <p:cNvPr id="49" name="任意多边形 48"/>
          <p:cNvSpPr/>
          <p:nvPr/>
        </p:nvSpPr>
        <p:spPr>
          <a:xfrm rot="17307692">
            <a:off x="5663027" y="2113864"/>
            <a:ext cx="1619267" cy="872432"/>
          </a:xfrm>
          <a:custGeom>
            <a:avLst/>
            <a:gdLst>
              <a:gd name="connsiteX0" fmla="*/ 4833930 w 4843779"/>
              <a:gd name="connsiteY0" fmla="*/ 0 h 2609741"/>
              <a:gd name="connsiteX1" fmla="*/ 4843489 w 4843779"/>
              <a:gd name="connsiteY1" fmla="*/ 152635 h 2609741"/>
              <a:gd name="connsiteX2" fmla="*/ 3517115 w 4843779"/>
              <a:gd name="connsiteY2" fmla="*/ 2348626 h 2609741"/>
              <a:gd name="connsiteX3" fmla="*/ 351244 w 4843779"/>
              <a:gd name="connsiteY3" fmla="*/ 1435790 h 2609741"/>
              <a:gd name="connsiteX4" fmla="*/ 0 w 4843779"/>
              <a:gd name="connsiteY4" fmla="*/ 1526124 h 2609741"/>
              <a:gd name="connsiteX5" fmla="*/ 380009 w 4843779"/>
              <a:gd name="connsiteY5" fmla="*/ 717222 h 2609741"/>
              <a:gd name="connsiteX6" fmla="*/ 1326890 w 4843779"/>
              <a:gd name="connsiteY6" fmla="*/ 1184874 h 2609741"/>
              <a:gd name="connsiteX7" fmla="*/ 981253 w 4843779"/>
              <a:gd name="connsiteY7" fmla="*/ 1273766 h 2609741"/>
              <a:gd name="connsiteX8" fmla="*/ 3348138 w 4843779"/>
              <a:gd name="connsiteY8" fmla="*/ 1741216 h 2609741"/>
              <a:gd name="connsiteX9" fmla="*/ 4226462 w 4843779"/>
              <a:gd name="connsiteY9" fmla="*/ 84448 h 2609741"/>
              <a:gd name="connsiteX10" fmla="*/ 4217585 w 4843779"/>
              <a:gd name="connsiteY10" fmla="*/ 0 h 2609741"/>
              <a:gd name="connsiteX11" fmla="*/ 4833930 w 4843779"/>
              <a:gd name="connsiteY11" fmla="*/ 0 h 2609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843779" h="2609741">
                <a:moveTo>
                  <a:pt x="4833930" y="0"/>
                </a:moveTo>
                <a:lnTo>
                  <a:pt x="4843489" y="152635"/>
                </a:lnTo>
                <a:cubicBezTo>
                  <a:pt x="4857473" y="1052464"/>
                  <a:pt x="4365817" y="1918999"/>
                  <a:pt x="3517115" y="2348626"/>
                </a:cubicBezTo>
                <a:cubicBezTo>
                  <a:pt x="2385597" y="2921419"/>
                  <a:pt x="1003828" y="2523005"/>
                  <a:pt x="351244" y="1435790"/>
                </a:cubicBezTo>
                <a:lnTo>
                  <a:pt x="0" y="1526124"/>
                </a:lnTo>
                <a:lnTo>
                  <a:pt x="380009" y="717222"/>
                </a:lnTo>
                <a:lnTo>
                  <a:pt x="1326890" y="1184874"/>
                </a:lnTo>
                <a:lnTo>
                  <a:pt x="981253" y="1273766"/>
                </a:lnTo>
                <a:cubicBezTo>
                  <a:pt x="1534634" y="2011589"/>
                  <a:pt x="2555569" y="2213219"/>
                  <a:pt x="3348138" y="1741216"/>
                </a:cubicBezTo>
                <a:cubicBezTo>
                  <a:pt x="3942651" y="1387163"/>
                  <a:pt x="4265044" y="739620"/>
                  <a:pt x="4226462" y="84448"/>
                </a:cubicBezTo>
                <a:lnTo>
                  <a:pt x="4217585" y="0"/>
                </a:lnTo>
                <a:lnTo>
                  <a:pt x="4833930" y="0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89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任意多边形 49"/>
          <p:cNvSpPr/>
          <p:nvPr/>
        </p:nvSpPr>
        <p:spPr>
          <a:xfrm rot="17307692">
            <a:off x="5266953" y="1662718"/>
            <a:ext cx="1063396" cy="744568"/>
          </a:xfrm>
          <a:custGeom>
            <a:avLst/>
            <a:gdLst>
              <a:gd name="connsiteX0" fmla="*/ 3082922 w 3180980"/>
              <a:gd name="connsiteY0" fmla="*/ 1705085 h 2227258"/>
              <a:gd name="connsiteX1" fmla="*/ 3176423 w 3180980"/>
              <a:gd name="connsiteY1" fmla="*/ 2154476 h 2227258"/>
              <a:gd name="connsiteX2" fmla="*/ 3180980 w 3180980"/>
              <a:gd name="connsiteY2" fmla="*/ 2227258 h 2227258"/>
              <a:gd name="connsiteX3" fmla="*/ 2564635 w 3180980"/>
              <a:gd name="connsiteY3" fmla="*/ 2227258 h 2227258"/>
              <a:gd name="connsiteX4" fmla="*/ 2556295 w 3180980"/>
              <a:gd name="connsiteY4" fmla="*/ 2147919 h 2227258"/>
              <a:gd name="connsiteX5" fmla="*/ 2411315 w 3180980"/>
              <a:gd name="connsiteY5" fmla="*/ 1664578 h 2227258"/>
              <a:gd name="connsiteX6" fmla="*/ 196026 w 3180980"/>
              <a:gd name="connsiteY6" fmla="*/ 708959 h 2227258"/>
              <a:gd name="connsiteX7" fmla="*/ 0 w 3180980"/>
              <a:gd name="connsiteY7" fmla="*/ 127074 h 2227258"/>
              <a:gd name="connsiteX8" fmla="*/ 3002505 w 3180980"/>
              <a:gd name="connsiteY8" fmla="*/ 1483914 h 2227258"/>
              <a:gd name="connsiteX9" fmla="*/ 3082922 w 3180980"/>
              <a:gd name="connsiteY9" fmla="*/ 1705085 h 2227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80980" h="2227258">
                <a:moveTo>
                  <a:pt x="3082922" y="1705085"/>
                </a:moveTo>
                <a:cubicBezTo>
                  <a:pt x="3128937" y="1853627"/>
                  <a:pt x="3159875" y="2004047"/>
                  <a:pt x="3176423" y="2154476"/>
                </a:cubicBezTo>
                <a:lnTo>
                  <a:pt x="3180980" y="2227258"/>
                </a:lnTo>
                <a:lnTo>
                  <a:pt x="2564635" y="2227258"/>
                </a:lnTo>
                <a:lnTo>
                  <a:pt x="2556295" y="2147919"/>
                </a:lnTo>
                <a:cubicBezTo>
                  <a:pt x="2531455" y="1984304"/>
                  <a:pt x="2483591" y="1821702"/>
                  <a:pt x="2411315" y="1664578"/>
                </a:cubicBezTo>
                <a:cubicBezTo>
                  <a:pt x="2025870" y="826647"/>
                  <a:pt x="1070294" y="414436"/>
                  <a:pt x="196026" y="708959"/>
                </a:cubicBezTo>
                <a:lnTo>
                  <a:pt x="0" y="127074"/>
                </a:lnTo>
                <a:cubicBezTo>
                  <a:pt x="1201918" y="-277827"/>
                  <a:pt x="2512407" y="314386"/>
                  <a:pt x="3002505" y="1483914"/>
                </a:cubicBezTo>
                <a:cubicBezTo>
                  <a:pt x="3033137" y="1557012"/>
                  <a:pt x="3059914" y="1630814"/>
                  <a:pt x="3082922" y="1705085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89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67969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6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45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0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2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450"/>
                            </p:stCondLst>
                            <p:childTnLst>
                              <p:par>
                                <p:cTn id="5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45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95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4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9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 animBg="1"/>
      <p:bldP spid="28" grpId="1" animBg="1"/>
      <p:bldP spid="29" grpId="0"/>
      <p:bldP spid="30" grpId="0" animBg="1"/>
      <p:bldP spid="30" grpId="1" animBg="1"/>
      <p:bldP spid="31" grpId="0"/>
      <p:bldP spid="32" grpId="0" animBg="1"/>
      <p:bldP spid="32" grpId="1" animBg="1"/>
      <p:bldP spid="33" grpId="0"/>
      <p:bldP spid="49" grpId="0" animBg="1"/>
      <p:bldP spid="50" grpId="0" animBg="1"/>
      <p:bldP spid="5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3624</Words>
  <Application>Microsoft Office PowerPoint</Application>
  <PresentationFormat>自定义</PresentationFormat>
  <Paragraphs>394</Paragraphs>
  <Slides>28</Slides>
  <Notes>28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Company>http://www.deepbbs.org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Administrator</cp:lastModifiedBy>
  <cp:revision>117</cp:revision>
  <dcterms:created xsi:type="dcterms:W3CDTF">2015-12-10T01:38:56Z</dcterms:created>
  <dcterms:modified xsi:type="dcterms:W3CDTF">2017-07-10T02:58:19Z</dcterms:modified>
</cp:coreProperties>
</file>

<file path=docProps/thumbnail.jpeg>
</file>